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70" r:id="rId3"/>
    <p:sldId id="269" r:id="rId4"/>
    <p:sldId id="277" r:id="rId5"/>
    <p:sldId id="268" r:id="rId6"/>
    <p:sldId id="271" r:id="rId7"/>
    <p:sldId id="265" r:id="rId8"/>
    <p:sldId id="266" r:id="rId9"/>
    <p:sldId id="264" r:id="rId10"/>
    <p:sldId id="272" r:id="rId11"/>
    <p:sldId id="258" r:id="rId12"/>
  </p:sldIdLst>
  <p:sldSz cx="12192000" cy="6858000"/>
  <p:notesSz cx="6797675" cy="9926638"/>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lle Høgh" initials="HH" lastIdx="0" clrIdx="0">
    <p:extLst>
      <p:ext uri="{19B8F6BF-5375-455C-9EA6-DF929625EA0E}">
        <p15:presenceInfo xmlns:p15="http://schemas.microsoft.com/office/powerpoint/2012/main" userId="S-1-5-21-1904721195-2002607940-2800466134-772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2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2" autoAdjust="0"/>
    <p:restoredTop sz="94621"/>
  </p:normalViewPr>
  <p:slideViewPr>
    <p:cSldViewPr snapToGrid="0">
      <p:cViewPr varScale="1">
        <p:scale>
          <a:sx n="77" d="100"/>
          <a:sy n="77" d="100"/>
        </p:scale>
        <p:origin x="500"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C6F41240-5E1B-45A9-B52E-1363202C9482}" type="datetimeFigureOut">
              <a:rPr lang="da-DK" smtClean="0"/>
              <a:t>21-06-2021</a:t>
            </a:fld>
            <a:endParaRPr lang="da-DK"/>
          </a:p>
        </p:txBody>
      </p:sp>
      <p:sp>
        <p:nvSpPr>
          <p:cNvPr id="4" name="Pladsholder til slidebille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37D4D3AF-7917-4706-83B6-35E2AB0B75EA}" type="slidenum">
              <a:rPr lang="da-DK" smtClean="0"/>
              <a:t>‹nr.›</a:t>
            </a:fld>
            <a:endParaRPr lang="da-DK"/>
          </a:p>
        </p:txBody>
      </p:sp>
    </p:spTree>
    <p:extLst>
      <p:ext uri="{BB962C8B-B14F-4D97-AF65-F5344CB8AC3E}">
        <p14:creationId xmlns:p14="http://schemas.microsoft.com/office/powerpoint/2010/main" val="14294793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Helle</a:t>
            </a:r>
            <a:r>
              <a:rPr lang="da-DK" baseline="0" dirty="0"/>
              <a:t> byder velkommen</a:t>
            </a:r>
          </a:p>
          <a:p>
            <a:endParaRPr lang="da-DK" dirty="0"/>
          </a:p>
        </p:txBody>
      </p:sp>
      <p:sp>
        <p:nvSpPr>
          <p:cNvPr id="4" name="Pladsholder til slidenummer 3"/>
          <p:cNvSpPr>
            <a:spLocks noGrp="1"/>
          </p:cNvSpPr>
          <p:nvPr>
            <p:ph type="sldNum" sz="quarter" idx="10"/>
          </p:nvPr>
        </p:nvSpPr>
        <p:spPr/>
        <p:txBody>
          <a:bodyPr/>
          <a:lstStyle/>
          <a:p>
            <a:fld id="{37D4D3AF-7917-4706-83B6-35E2AB0B75EA}" type="slidenum">
              <a:rPr lang="da-DK" smtClean="0"/>
              <a:t>1</a:t>
            </a:fld>
            <a:endParaRPr lang="da-DK"/>
          </a:p>
        </p:txBody>
      </p:sp>
    </p:spTree>
    <p:extLst>
      <p:ext uri="{BB962C8B-B14F-4D97-AF65-F5344CB8AC3E}">
        <p14:creationId xmlns:p14="http://schemas.microsoft.com/office/powerpoint/2010/main" val="32974174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Velkommen til Metodecentrets </a:t>
            </a:r>
            <a:r>
              <a:rPr lang="da-DK" dirty="0" err="1"/>
              <a:t>webinar</a:t>
            </a:r>
            <a:r>
              <a:rPr lang="da-DK" baseline="0" dirty="0"/>
              <a:t> om overgangen fra ung til voksen med handicap. En overgang, der af mange unge med handicap og deres pårørende opleves og karakteriseres som psykologisk belastende. Der er et stort potentiale for at kunne forbedre de unges oplevelse af overgangen til voksenlivet i samarbejde med de kommunale medarbejdere. Særlig relevant er overgangen, fordi der 1. januar i år trådte en ny lov i kraft, som forpligter kommunerne til at </a:t>
            </a:r>
            <a:r>
              <a:rPr lang="da-DK" baseline="0" dirty="0" err="1"/>
              <a:t>opstarte</a:t>
            </a:r>
            <a:r>
              <a:rPr lang="da-DK" baseline="0" dirty="0"/>
              <a:t> en </a:t>
            </a:r>
            <a:r>
              <a:rPr lang="da-DK" baseline="0" dirty="0" err="1"/>
              <a:t>ungs</a:t>
            </a:r>
            <a:r>
              <a:rPr lang="da-DK" baseline="0" dirty="0"/>
              <a:t> overgang ved det fyldt 16. år. Vi ser Metodecentrets arbejde med overgangen som inspirationsmateriale for kommunale handicapforvaltninger i deres arbejde med at efterleve de nye lovkrav. Med os i dag på </a:t>
            </a:r>
            <a:r>
              <a:rPr lang="da-DK" baseline="0" dirty="0" err="1"/>
              <a:t>webinaret</a:t>
            </a:r>
            <a:r>
              <a:rPr lang="da-DK" baseline="0" dirty="0"/>
              <a:t> har vi Marie Høstrup, som har lavet en gennemgang af forskningslitteraturen omkring overgangen. Marie vil sige lidt om fundene i litteraturen, og hvad vi kan tage med derfra til det konkrete arbejde med overgangen.</a:t>
            </a:r>
          </a:p>
          <a:p>
            <a:r>
              <a:rPr lang="da-DK" baseline="0" dirty="0"/>
              <a:t>Dernæst vil jeg selv fortælle om projekt Ung til voksen, der har været gennemført i Randers Kommune. Her var unge og deres pårørende har været inviteret som erfaringseksperter omkring overgangen og de </a:t>
            </a:r>
            <a:r>
              <a:rPr lang="da-DK" baseline="0" dirty="0" err="1"/>
              <a:t>samarbejdsmæssige</a:t>
            </a:r>
            <a:r>
              <a:rPr lang="da-DK" baseline="0" dirty="0"/>
              <a:t> indtryk de har oplevet i overgangen på tværs af børne- og voksenområdet. Projektet mundede ud i et Inspirationskatalog, som vil blive præsenteret.</a:t>
            </a:r>
          </a:p>
          <a:p>
            <a:r>
              <a:rPr lang="da-DK" baseline="0" dirty="0"/>
              <a:t>Endelig har vi besøg af Mads Andreasen og Runa Steenfeldt, som er handicapchefer for hvert deres område, for at høre hvordan de er i gang med at forbedre og handle på den viden vi har fået i projektarbejdet.</a:t>
            </a:r>
          </a:p>
          <a:p>
            <a:r>
              <a:rPr lang="da-DK" baseline="0" dirty="0"/>
              <a:t>Lidt praktisk omkring </a:t>
            </a:r>
            <a:r>
              <a:rPr lang="da-DK" baseline="0" dirty="0" err="1"/>
              <a:t>webinaret</a:t>
            </a:r>
            <a:r>
              <a:rPr lang="da-DK" baseline="0" dirty="0"/>
              <a:t>. Det bliver optaget. Derfor vil vi foreslå, at I slukker for jeres kamera. Ligesom jeres mikrofoner ikke vil være aktive. Undervejs vil I kunne stille spørgsmål via chatten. Skriv, hvem I stiler spørgsmålet til – vi samler op på spørgsmål til sidst i </a:t>
            </a:r>
            <a:r>
              <a:rPr lang="da-DK" baseline="0" dirty="0" err="1"/>
              <a:t>webinaret</a:t>
            </a:r>
            <a:r>
              <a:rPr lang="da-DK" baseline="0" dirty="0"/>
              <a:t>. Men først giver jeg ordet til Marie.</a:t>
            </a:r>
            <a:endParaRPr lang="da-DK" dirty="0"/>
          </a:p>
          <a:p>
            <a:endParaRPr lang="da-DK" dirty="0"/>
          </a:p>
        </p:txBody>
      </p:sp>
      <p:sp>
        <p:nvSpPr>
          <p:cNvPr id="4" name="Pladsholder til slidenummer 3"/>
          <p:cNvSpPr>
            <a:spLocks noGrp="1"/>
          </p:cNvSpPr>
          <p:nvPr>
            <p:ph type="sldNum" sz="quarter" idx="10"/>
          </p:nvPr>
        </p:nvSpPr>
        <p:spPr/>
        <p:txBody>
          <a:bodyPr/>
          <a:lstStyle/>
          <a:p>
            <a:fld id="{BBCF3422-62AD-4644-8D3F-62D1DA30BC21}" type="slidenum">
              <a:rPr lang="da-DK" smtClean="0"/>
              <a:t>2</a:t>
            </a:fld>
            <a:endParaRPr lang="da-DK"/>
          </a:p>
        </p:txBody>
      </p:sp>
    </p:spTree>
    <p:extLst>
      <p:ext uri="{BB962C8B-B14F-4D97-AF65-F5344CB8AC3E}">
        <p14:creationId xmlns:p14="http://schemas.microsoft.com/office/powerpoint/2010/main" val="17780689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Søgte</a:t>
            </a:r>
            <a:r>
              <a:rPr lang="da-DK" baseline="0" dirty="0"/>
              <a:t> forskningslitteratur </a:t>
            </a:r>
            <a:r>
              <a:rPr lang="da-DK" baseline="0" dirty="0" err="1"/>
              <a:t>PsykInfor</a:t>
            </a:r>
            <a:r>
              <a:rPr lang="da-DK" baseline="0" dirty="0"/>
              <a:t> og web of science + grå litteratur konsulent rapporter mv.</a:t>
            </a:r>
          </a:p>
          <a:p>
            <a:r>
              <a:rPr lang="da-DK" baseline="0" dirty="0"/>
              <a:t>30 studier inkluderet</a:t>
            </a:r>
            <a:endParaRPr lang="da-DK" dirty="0"/>
          </a:p>
        </p:txBody>
      </p:sp>
      <p:sp>
        <p:nvSpPr>
          <p:cNvPr id="4" name="Pladsholder til slidenummer 3"/>
          <p:cNvSpPr>
            <a:spLocks noGrp="1"/>
          </p:cNvSpPr>
          <p:nvPr>
            <p:ph type="sldNum" sz="quarter" idx="10"/>
          </p:nvPr>
        </p:nvSpPr>
        <p:spPr/>
        <p:txBody>
          <a:bodyPr/>
          <a:lstStyle/>
          <a:p>
            <a:fld id="{BBCF3422-62AD-4644-8D3F-62D1DA30BC21}" type="slidenum">
              <a:rPr lang="da-DK" smtClean="0"/>
              <a:t>3</a:t>
            </a:fld>
            <a:endParaRPr lang="da-DK"/>
          </a:p>
        </p:txBody>
      </p:sp>
    </p:spTree>
    <p:extLst>
      <p:ext uri="{BB962C8B-B14F-4D97-AF65-F5344CB8AC3E}">
        <p14:creationId xmlns:p14="http://schemas.microsoft.com/office/powerpoint/2010/main" val="4221448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0" dirty="0">
                <a:solidFill>
                  <a:schemeClr val="tx1"/>
                </a:solidFill>
                <a:effectLst/>
                <a:latin typeface="Montserrat" panose="00000500000000000000" pitchFamily="2" charset="0"/>
                <a:ea typeface="Open Sans" panose="020B0606030504020204" pitchFamily="34" charset="0"/>
                <a:cs typeface="Open Sans" panose="020B0606030504020204" pitchFamily="34" charset="0"/>
              </a:rPr>
              <a:t>Høstrup,</a:t>
            </a:r>
            <a:r>
              <a:rPr lang="da-DK" sz="1200" b="0" baseline="0" dirty="0">
                <a:solidFill>
                  <a:schemeClr val="tx1"/>
                </a:solidFill>
                <a:effectLst/>
                <a:latin typeface="Montserrat" panose="00000500000000000000" pitchFamily="2" charset="0"/>
                <a:ea typeface="Open Sans" panose="020B0606030504020204" pitchFamily="34" charset="0"/>
                <a:cs typeface="Open Sans" panose="020B0606030504020204" pitchFamily="34" charset="0"/>
              </a:rPr>
              <a:t> M. &amp; Høgh, H. (2019)</a:t>
            </a:r>
            <a:endParaRPr lang="da-DK" sz="1200" b="0" dirty="0">
              <a:solidFill>
                <a:schemeClr val="tx1"/>
              </a:solidFill>
              <a:effectLst/>
              <a:latin typeface="Montserrat" panose="00000500000000000000" pitchFamily="2" charset="0"/>
              <a:ea typeface="Open Sans" panose="020B0606030504020204" pitchFamily="34" charset="0"/>
              <a:cs typeface="Open Sans" panose="020B0606030504020204" pitchFamily="34" charset="0"/>
            </a:endParaRPr>
          </a:p>
          <a:p>
            <a:endParaRPr lang="da-DK" dirty="0"/>
          </a:p>
        </p:txBody>
      </p:sp>
      <p:sp>
        <p:nvSpPr>
          <p:cNvPr id="4" name="Pladsholder til slidenummer 3"/>
          <p:cNvSpPr>
            <a:spLocks noGrp="1"/>
          </p:cNvSpPr>
          <p:nvPr>
            <p:ph type="sldNum" sz="quarter" idx="10"/>
          </p:nvPr>
        </p:nvSpPr>
        <p:spPr/>
        <p:txBody>
          <a:bodyPr/>
          <a:lstStyle/>
          <a:p>
            <a:fld id="{BBCF3422-62AD-4644-8D3F-62D1DA30BC21}" type="slidenum">
              <a:rPr lang="da-DK" smtClean="0"/>
              <a:t>4</a:t>
            </a:fld>
            <a:endParaRPr lang="da-DK"/>
          </a:p>
        </p:txBody>
      </p:sp>
    </p:spTree>
    <p:extLst>
      <p:ext uri="{BB962C8B-B14F-4D97-AF65-F5344CB8AC3E}">
        <p14:creationId xmlns:p14="http://schemas.microsoft.com/office/powerpoint/2010/main" val="35034366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Formålet er at </a:t>
            </a:r>
            <a:r>
              <a:rPr lang="da-DK" sz="1200" dirty="0"/>
              <a:t>mobilisere viden om overgangen</a:t>
            </a:r>
          </a:p>
          <a:p>
            <a:pPr marL="0" indent="0">
              <a:buNone/>
            </a:pPr>
            <a:endParaRPr lang="da-DK" sz="1200" dirty="0"/>
          </a:p>
          <a:p>
            <a:r>
              <a:rPr lang="da-DK" sz="1200" dirty="0"/>
              <a:t>udvikle forslag til konkrete kvalitetsforbedringer af overgangen</a:t>
            </a:r>
          </a:p>
          <a:p>
            <a:endParaRPr lang="da-DK" sz="1200" dirty="0"/>
          </a:p>
          <a:p>
            <a:r>
              <a:rPr lang="da-DK" sz="1200" dirty="0"/>
              <a:t>6 med mentale handicap </a:t>
            </a:r>
          </a:p>
          <a:p>
            <a:r>
              <a:rPr lang="da-DK" sz="1200" dirty="0"/>
              <a:t>3 med fysisk handicap</a:t>
            </a:r>
          </a:p>
          <a:p>
            <a:r>
              <a:rPr lang="da-DK" sz="1200" dirty="0"/>
              <a:t>4 pårørende </a:t>
            </a:r>
          </a:p>
          <a:p>
            <a:endParaRPr lang="da-DK" dirty="0"/>
          </a:p>
        </p:txBody>
      </p:sp>
      <p:sp>
        <p:nvSpPr>
          <p:cNvPr id="4" name="Pladsholder til slidenummer 3"/>
          <p:cNvSpPr>
            <a:spLocks noGrp="1"/>
          </p:cNvSpPr>
          <p:nvPr>
            <p:ph type="sldNum" sz="quarter" idx="10"/>
          </p:nvPr>
        </p:nvSpPr>
        <p:spPr/>
        <p:txBody>
          <a:bodyPr/>
          <a:lstStyle/>
          <a:p>
            <a:fld id="{BBCF3422-62AD-4644-8D3F-62D1DA30BC21}" type="slidenum">
              <a:rPr lang="da-DK" smtClean="0"/>
              <a:t>5</a:t>
            </a:fld>
            <a:endParaRPr lang="da-DK"/>
          </a:p>
        </p:txBody>
      </p:sp>
    </p:spTree>
    <p:extLst>
      <p:ext uri="{BB962C8B-B14F-4D97-AF65-F5344CB8AC3E}">
        <p14:creationId xmlns:p14="http://schemas.microsoft.com/office/powerpoint/2010/main" val="24890757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Formålet er at </a:t>
            </a:r>
            <a:r>
              <a:rPr lang="da-DK" sz="1200" dirty="0"/>
              <a:t>mobilisere viden om overgangen</a:t>
            </a:r>
          </a:p>
          <a:p>
            <a:pPr marL="0" indent="0">
              <a:buNone/>
            </a:pPr>
            <a:endParaRPr lang="da-DK" sz="1200" dirty="0"/>
          </a:p>
          <a:p>
            <a:r>
              <a:rPr lang="da-DK" sz="1200" dirty="0"/>
              <a:t>udvikle forslag til konkrete kvalitetsforbedringer af overgangen</a:t>
            </a:r>
          </a:p>
          <a:p>
            <a:endParaRPr lang="da-DK" sz="1200" dirty="0"/>
          </a:p>
          <a:p>
            <a:r>
              <a:rPr lang="da-DK" sz="1200" dirty="0"/>
              <a:t>6 med mentale handicap </a:t>
            </a:r>
          </a:p>
          <a:p>
            <a:r>
              <a:rPr lang="da-DK" sz="1200" dirty="0"/>
              <a:t>3 med fysisk handicap</a:t>
            </a:r>
          </a:p>
          <a:p>
            <a:r>
              <a:rPr lang="da-DK" sz="1200" dirty="0"/>
              <a:t>4 pårørende </a:t>
            </a:r>
          </a:p>
          <a:p>
            <a:endParaRPr lang="da-DK" dirty="0"/>
          </a:p>
        </p:txBody>
      </p:sp>
      <p:sp>
        <p:nvSpPr>
          <p:cNvPr id="4" name="Pladsholder til slidenummer 3"/>
          <p:cNvSpPr>
            <a:spLocks noGrp="1"/>
          </p:cNvSpPr>
          <p:nvPr>
            <p:ph type="sldNum" sz="quarter" idx="10"/>
          </p:nvPr>
        </p:nvSpPr>
        <p:spPr/>
        <p:txBody>
          <a:bodyPr/>
          <a:lstStyle/>
          <a:p>
            <a:fld id="{BBCF3422-62AD-4644-8D3F-62D1DA30BC21}" type="slidenum">
              <a:rPr lang="da-DK" smtClean="0"/>
              <a:t>6</a:t>
            </a:fld>
            <a:endParaRPr lang="da-DK"/>
          </a:p>
        </p:txBody>
      </p:sp>
    </p:spTree>
    <p:extLst>
      <p:ext uri="{BB962C8B-B14F-4D97-AF65-F5344CB8AC3E}">
        <p14:creationId xmlns:p14="http://schemas.microsoft.com/office/powerpoint/2010/main" val="42030710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Ikke mange plusser</a:t>
            </a:r>
            <a:r>
              <a:rPr lang="da-DK" baseline="0" dirty="0"/>
              <a:t> som blev fremhævet.</a:t>
            </a:r>
          </a:p>
          <a:p>
            <a:r>
              <a:rPr lang="da-DK" baseline="0" dirty="0"/>
              <a:t>Det store billede viser forskellige spor fx. voksenhandicapservice, uddannelse, beskæftigelse, støtte og mentorordninger</a:t>
            </a:r>
            <a:r>
              <a:rPr lang="da-DK" baseline="0"/>
              <a:t>, hjælpemidler </a:t>
            </a:r>
            <a:endParaRPr lang="da-DK" dirty="0"/>
          </a:p>
        </p:txBody>
      </p:sp>
      <p:sp>
        <p:nvSpPr>
          <p:cNvPr id="4" name="Pladsholder til slidenummer 3"/>
          <p:cNvSpPr>
            <a:spLocks noGrp="1"/>
          </p:cNvSpPr>
          <p:nvPr>
            <p:ph type="sldNum" sz="quarter" idx="10"/>
          </p:nvPr>
        </p:nvSpPr>
        <p:spPr/>
        <p:txBody>
          <a:bodyPr/>
          <a:lstStyle/>
          <a:p>
            <a:fld id="{37D4D3AF-7917-4706-83B6-35E2AB0B75EA}" type="slidenum">
              <a:rPr lang="da-DK" smtClean="0"/>
              <a:t>7</a:t>
            </a:fld>
            <a:endParaRPr lang="da-DK"/>
          </a:p>
        </p:txBody>
      </p:sp>
    </p:spTree>
    <p:extLst>
      <p:ext uri="{BB962C8B-B14F-4D97-AF65-F5344CB8AC3E}">
        <p14:creationId xmlns:p14="http://schemas.microsoft.com/office/powerpoint/2010/main" val="17037279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3.</a:t>
            </a:r>
          </a:p>
          <a:p>
            <a:r>
              <a:rPr lang="da-DK" dirty="0"/>
              <a:t>4. Det rette tilbud:</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i="1" kern="1200" dirty="0">
                <a:solidFill>
                  <a:schemeClr val="tx1"/>
                </a:solidFill>
                <a:effectLst/>
                <a:latin typeface="+mn-lt"/>
                <a:ea typeface="+mn-ea"/>
                <a:cs typeface="+mn-cs"/>
              </a:rPr>
              <a:t>Det rette tilbud</a:t>
            </a:r>
            <a:r>
              <a:rPr lang="da-DK" sz="1200" kern="1200" dirty="0">
                <a:solidFill>
                  <a:schemeClr val="tx1"/>
                </a:solidFill>
                <a:effectLst/>
                <a:latin typeface="+mn-lt"/>
                <a:ea typeface="+mn-ea"/>
                <a:cs typeface="+mn-cs"/>
              </a:rPr>
              <a:t> eller den rette indsats var et centralt tema, der blev forbundet med flere forskellige ting i de unges overgang til voksenlivet, </a:t>
            </a:r>
            <a:r>
              <a:rPr lang="da-DK" sz="1200" kern="1200" dirty="0" err="1">
                <a:solidFill>
                  <a:schemeClr val="tx1"/>
                </a:solidFill>
                <a:effectLst/>
                <a:latin typeface="+mn-lt"/>
                <a:ea typeface="+mn-ea"/>
                <a:cs typeface="+mn-cs"/>
              </a:rPr>
              <a:t>hvorde</a:t>
            </a:r>
            <a:r>
              <a:rPr lang="da-DK" sz="1200" kern="1200" dirty="0">
                <a:solidFill>
                  <a:schemeClr val="tx1"/>
                </a:solidFill>
                <a:effectLst/>
                <a:latin typeface="+mn-lt"/>
                <a:ea typeface="+mn-ea"/>
                <a:cs typeface="+mn-cs"/>
              </a:rPr>
              <a:t> behøvede kommunens hjælp fx: Uddannelse, beskæftigelse, flytte hjemmefra, transport, støttebehov i hverdagen, ledsagelse og mentorordninger mv. Når de unge ikke oplevede at få det </a:t>
            </a:r>
            <a:r>
              <a:rPr lang="da-DK" sz="1200" i="1" kern="1200" dirty="0">
                <a:solidFill>
                  <a:schemeClr val="tx1"/>
                </a:solidFill>
                <a:effectLst/>
                <a:latin typeface="+mn-lt"/>
                <a:ea typeface="+mn-ea"/>
                <a:cs typeface="+mn-cs"/>
              </a:rPr>
              <a:t>rette tilbud</a:t>
            </a:r>
            <a:r>
              <a:rPr lang="da-DK" sz="1200" kern="1200" dirty="0">
                <a:solidFill>
                  <a:schemeClr val="tx1"/>
                </a:solidFill>
                <a:effectLst/>
                <a:latin typeface="+mn-lt"/>
                <a:ea typeface="+mn-ea"/>
                <a:cs typeface="+mn-cs"/>
              </a:rPr>
              <a:t> blev det primært koblet med negative erfaringer om </a:t>
            </a:r>
            <a:r>
              <a:rPr lang="da-DK" sz="1200" i="1" kern="1200" dirty="0">
                <a:solidFill>
                  <a:schemeClr val="tx1"/>
                </a:solidFill>
                <a:effectLst/>
                <a:latin typeface="+mn-lt"/>
                <a:ea typeface="+mn-ea"/>
                <a:cs typeface="+mn-cs"/>
              </a:rPr>
              <a:t>fejlplaceringer og ikke at passe ind</a:t>
            </a:r>
            <a:r>
              <a:rPr lang="da-DK" sz="1200" kern="1200" dirty="0">
                <a:solidFill>
                  <a:schemeClr val="tx1"/>
                </a:solidFill>
                <a:effectLst/>
                <a:latin typeface="+mn-lt"/>
                <a:ea typeface="+mn-ea"/>
                <a:cs typeface="+mn-cs"/>
              </a:rPr>
              <a:t> fx på et uddannelsestilbud. Det var når, der ikke blev fundet det </a:t>
            </a:r>
            <a:r>
              <a:rPr lang="da-DK" sz="1200" i="1" kern="1200" dirty="0">
                <a:solidFill>
                  <a:schemeClr val="tx1"/>
                </a:solidFill>
                <a:effectLst/>
                <a:latin typeface="+mn-lt"/>
                <a:ea typeface="+mn-ea"/>
                <a:cs typeface="+mn-cs"/>
              </a:rPr>
              <a:t>rette tilbud</a:t>
            </a:r>
            <a:r>
              <a:rPr lang="da-DK" sz="1200" kern="1200" dirty="0">
                <a:solidFill>
                  <a:schemeClr val="tx1"/>
                </a:solidFill>
                <a:effectLst/>
                <a:latin typeface="+mn-lt"/>
                <a:ea typeface="+mn-ea"/>
                <a:cs typeface="+mn-cs"/>
              </a:rPr>
              <a:t>, at de unges handicap trådte frem og kunne fremme følelser af </a:t>
            </a:r>
            <a:r>
              <a:rPr lang="da-DK" sz="1200" i="1" kern="1200" dirty="0">
                <a:solidFill>
                  <a:schemeClr val="tx1"/>
                </a:solidFill>
                <a:effectLst/>
                <a:latin typeface="+mn-lt"/>
                <a:ea typeface="+mn-ea"/>
                <a:cs typeface="+mn-cs"/>
              </a:rPr>
              <a:t>ensomhed og tristhed.</a:t>
            </a:r>
            <a:endParaRPr lang="da-DK" sz="1200" kern="1200" dirty="0">
              <a:solidFill>
                <a:schemeClr val="tx1"/>
              </a:solidFill>
              <a:effectLst/>
              <a:latin typeface="+mn-lt"/>
              <a:ea typeface="+mn-ea"/>
              <a:cs typeface="+mn-cs"/>
            </a:endParaRPr>
          </a:p>
          <a:p>
            <a:r>
              <a:rPr lang="da-DK" sz="1200" kern="1200" dirty="0">
                <a:solidFill>
                  <a:schemeClr val="tx1"/>
                </a:solidFill>
                <a:effectLst/>
                <a:latin typeface="+mn-lt"/>
                <a:ea typeface="+mn-ea"/>
                <a:cs typeface="+mn-cs"/>
              </a:rPr>
              <a:t>I Randers havde 6 ud af 9 unge oplevet at droppe ud af en uddannelse eller skifte til et andet uddannelsesforløb. Det var generelt svært for de unge at finde et tilbud, som var det rette for dem, og der blev prioriteret for lidt tid til at hjælpe med at finde det rette tilbud til den unge generelt. Efter at droppe ud, havde flere unge følt at de blev "</a:t>
            </a:r>
            <a:r>
              <a:rPr lang="da-DK" sz="1200" kern="1200" dirty="0" err="1">
                <a:solidFill>
                  <a:schemeClr val="tx1"/>
                </a:solidFill>
                <a:effectLst/>
                <a:latin typeface="+mn-lt"/>
                <a:ea typeface="+mn-ea"/>
                <a:cs typeface="+mn-cs"/>
              </a:rPr>
              <a:t>placerert</a:t>
            </a:r>
            <a:r>
              <a:rPr lang="da-DK" sz="1200" kern="1200" dirty="0">
                <a:solidFill>
                  <a:schemeClr val="tx1"/>
                </a:solidFill>
                <a:effectLst/>
                <a:latin typeface="+mn-lt"/>
                <a:ea typeface="+mn-ea"/>
                <a:cs typeface="+mn-cs"/>
              </a:rPr>
              <a:t>", der hvor det var muligt. Fx på en produktionsskole eller STU, selvom det var et helt forkert match og den unge kom til at mistrives.</a:t>
            </a:r>
          </a:p>
          <a:p>
            <a:r>
              <a:rPr lang="da-DK" sz="1200" kern="1200" dirty="0">
                <a:solidFill>
                  <a:schemeClr val="tx1"/>
                </a:solidFill>
                <a:effectLst/>
                <a:latin typeface="+mn-lt"/>
                <a:ea typeface="+mn-ea"/>
                <a:cs typeface="+mn-cs"/>
              </a:rPr>
              <a:t>Mange skift udmatter – en ung havde taget et sabbatår for at komme sig over en turbulent start på ungdomsuddannelse, med tre uddannelsesskift indenfor to år.</a:t>
            </a:r>
          </a:p>
          <a:p>
            <a:pPr marL="171450" indent="-171450">
              <a:buFontTx/>
              <a:buChar char="-"/>
            </a:pPr>
            <a:r>
              <a:rPr lang="da-DK" sz="1200" kern="1200" dirty="0">
                <a:solidFill>
                  <a:schemeClr val="tx1"/>
                </a:solidFill>
                <a:effectLst/>
                <a:latin typeface="+mn-lt"/>
                <a:ea typeface="+mn-ea"/>
                <a:cs typeface="+mn-cs"/>
              </a:rPr>
              <a:t>Generelt ved vi, at uddannelse og skolegang er en vigtig beskyttelsesfaktor mod eksklusion og ensomhed senere i livet – vigtigt at prioritere.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a-DK" sz="1200" kern="1200" dirty="0">
                <a:solidFill>
                  <a:schemeClr val="tx1"/>
                </a:solidFill>
                <a:effectLst/>
                <a:latin typeface="+mn-lt"/>
                <a:ea typeface="+mn-ea"/>
                <a:cs typeface="+mn-cs"/>
              </a:rPr>
              <a:t>Vigtigt at skabe mere systematik og sammenhængende planlægning i overgangen, hvor uddannelses- og beskæftigelsesområdet </a:t>
            </a:r>
            <a:r>
              <a:rPr lang="da-DK" sz="1200" kern="1200" dirty="0" err="1">
                <a:solidFill>
                  <a:schemeClr val="tx1"/>
                </a:solidFill>
                <a:effectLst/>
                <a:latin typeface="+mn-lt"/>
                <a:ea typeface="+mn-ea"/>
                <a:cs typeface="+mn-cs"/>
              </a:rPr>
              <a:t>samtænkes</a:t>
            </a:r>
            <a:r>
              <a:rPr lang="da-DK" sz="1200" kern="1200" dirty="0">
                <a:solidFill>
                  <a:schemeClr val="tx1"/>
                </a:solidFill>
                <a:effectLst/>
                <a:latin typeface="+mn-lt"/>
                <a:ea typeface="+mn-ea"/>
                <a:cs typeface="+mn-cs"/>
              </a:rPr>
              <a:t> med de øvrige indsatser.</a:t>
            </a:r>
          </a:p>
          <a:p>
            <a:pPr marL="171450" indent="-171450">
              <a:buFontTx/>
              <a:buChar char="-"/>
            </a:pPr>
            <a:endParaRPr lang="da-DK" sz="1200" kern="1200" dirty="0">
              <a:solidFill>
                <a:schemeClr val="tx1"/>
              </a:solidFill>
              <a:effectLst/>
              <a:latin typeface="+mn-lt"/>
              <a:ea typeface="+mn-ea"/>
              <a:cs typeface="+mn-cs"/>
            </a:endParaRPr>
          </a:p>
          <a:p>
            <a:endParaRPr lang="da-DK" dirty="0"/>
          </a:p>
        </p:txBody>
      </p:sp>
      <p:sp>
        <p:nvSpPr>
          <p:cNvPr id="4" name="Pladsholder til slidenummer 3"/>
          <p:cNvSpPr>
            <a:spLocks noGrp="1"/>
          </p:cNvSpPr>
          <p:nvPr>
            <p:ph type="sldNum" sz="quarter" idx="10"/>
          </p:nvPr>
        </p:nvSpPr>
        <p:spPr/>
        <p:txBody>
          <a:bodyPr/>
          <a:lstStyle/>
          <a:p>
            <a:fld id="{37D4D3AF-7917-4706-83B6-35E2AB0B75EA}" type="slidenum">
              <a:rPr lang="da-DK" smtClean="0"/>
              <a:t>8</a:t>
            </a:fld>
            <a:endParaRPr lang="da-DK"/>
          </a:p>
        </p:txBody>
      </p:sp>
    </p:spTree>
    <p:extLst>
      <p:ext uri="{BB962C8B-B14F-4D97-AF65-F5344CB8AC3E}">
        <p14:creationId xmlns:p14="http://schemas.microsoft.com/office/powerpoint/2010/main" val="29270824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62CF0A-A9D7-414B-8545-C5FF9F002922}"/>
              </a:ext>
            </a:extLst>
          </p:cNvPr>
          <p:cNvSpPr>
            <a:spLocks noGrp="1"/>
          </p:cNvSpPr>
          <p:nvPr>
            <p:ph type="ctrTitle"/>
          </p:nvPr>
        </p:nvSpPr>
        <p:spPr>
          <a:xfrm>
            <a:off x="1524000" y="1122363"/>
            <a:ext cx="9144000" cy="2387600"/>
          </a:xfrm>
        </p:spPr>
        <p:txBody>
          <a:bodyPr anchor="b">
            <a:normAutofit/>
          </a:bodyPr>
          <a:lstStyle>
            <a:lvl1pPr algn="ctr">
              <a:defRPr sz="4800">
                <a:latin typeface="Montserrat" panose="00000500000000000000" pitchFamily="2" charset="0"/>
              </a:defRPr>
            </a:lvl1pPr>
          </a:lstStyle>
          <a:p>
            <a:r>
              <a:rPr lang="da-DK"/>
              <a:t>Klik for at redigere titeltypografien i masteren</a:t>
            </a:r>
            <a:endParaRPr lang="da-DK" dirty="0"/>
          </a:p>
        </p:txBody>
      </p:sp>
      <p:sp>
        <p:nvSpPr>
          <p:cNvPr id="3" name="Undertitel 2">
            <a:extLst>
              <a:ext uri="{FF2B5EF4-FFF2-40B4-BE49-F238E27FC236}">
                <a16:creationId xmlns:a16="http://schemas.microsoft.com/office/drawing/2014/main" id="{DD5B8390-70E1-427A-94F7-674651F4043A}"/>
              </a:ext>
            </a:extLst>
          </p:cNvPr>
          <p:cNvSpPr>
            <a:spLocks noGrp="1"/>
          </p:cNvSpPr>
          <p:nvPr>
            <p:ph type="subTitle" idx="1"/>
          </p:nvPr>
        </p:nvSpPr>
        <p:spPr>
          <a:xfrm>
            <a:off x="1524000" y="3602038"/>
            <a:ext cx="9144000" cy="1655762"/>
          </a:xfrm>
        </p:spPr>
        <p:txBody>
          <a:bodyPr>
            <a:normAutofit/>
          </a:bodyPr>
          <a:lstStyle>
            <a:lvl1pPr marL="0" indent="0" algn="ctr">
              <a:buNone/>
              <a:defRPr sz="2000">
                <a:latin typeface="Montserrat"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da-DK" dirty="0"/>
          </a:p>
        </p:txBody>
      </p:sp>
      <p:sp>
        <p:nvSpPr>
          <p:cNvPr id="8" name="Rectangle 8">
            <a:extLst>
              <a:ext uri="{FF2B5EF4-FFF2-40B4-BE49-F238E27FC236}">
                <a16:creationId xmlns:a16="http://schemas.microsoft.com/office/drawing/2014/main" id="{918E3936-CE75-4E6E-BC62-D07DA0C4B197}"/>
              </a:ext>
            </a:extLst>
          </p:cNvPr>
          <p:cNvSpPr/>
          <p:nvPr userDrawn="1"/>
        </p:nvSpPr>
        <p:spPr>
          <a:xfrm>
            <a:off x="0" y="6752492"/>
            <a:ext cx="12192000" cy="105508"/>
          </a:xfrm>
          <a:prstGeom prst="rect">
            <a:avLst/>
          </a:prstGeom>
          <a:solidFill>
            <a:srgbClr val="0071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7">
            <a:extLst>
              <a:ext uri="{FF2B5EF4-FFF2-40B4-BE49-F238E27FC236}">
                <a16:creationId xmlns:a16="http://schemas.microsoft.com/office/drawing/2014/main" id="{CBEE62CC-EA6A-4DE0-AE0B-CB94EF77FEE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89996" y="5878419"/>
            <a:ext cx="1631180" cy="742396"/>
          </a:xfrm>
          <a:prstGeom prst="rect">
            <a:avLst/>
          </a:prstGeom>
        </p:spPr>
      </p:pic>
      <p:pic>
        <p:nvPicPr>
          <p:cNvPr id="12" name="Picture 9">
            <a:extLst>
              <a:ext uri="{FF2B5EF4-FFF2-40B4-BE49-F238E27FC236}">
                <a16:creationId xmlns:a16="http://schemas.microsoft.com/office/drawing/2014/main" id="{8A735C25-67EC-4B6B-A289-876079244AC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85992" y="3758913"/>
            <a:ext cx="6171984" cy="6198173"/>
          </a:xfrm>
          <a:prstGeom prst="rect">
            <a:avLst/>
          </a:prstGeom>
        </p:spPr>
      </p:pic>
    </p:spTree>
    <p:extLst>
      <p:ext uri="{BB962C8B-B14F-4D97-AF65-F5344CB8AC3E}">
        <p14:creationId xmlns:p14="http://schemas.microsoft.com/office/powerpoint/2010/main" val="14762584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0C42CD-72C4-4BCB-B9BD-53B5C1C82A57}"/>
              </a:ext>
            </a:extLst>
          </p:cNvPr>
          <p:cNvSpPr>
            <a:spLocks noGrp="1"/>
          </p:cNvSpPr>
          <p:nvPr>
            <p:ph type="title"/>
          </p:nvPr>
        </p:nvSpPr>
        <p:spPr/>
        <p:txBody>
          <a:bodyPr>
            <a:normAutofit/>
          </a:bodyPr>
          <a:lstStyle>
            <a:lvl1pPr>
              <a:defRPr sz="3600">
                <a:latin typeface="Montserrat" panose="00000500000000000000" pitchFamily="2" charset="0"/>
              </a:defRPr>
            </a:lvl1pPr>
          </a:lstStyle>
          <a:p>
            <a:r>
              <a:rPr lang="da-DK"/>
              <a:t>Klik for at redigere titeltypografien i masteren</a:t>
            </a:r>
            <a:endParaRPr lang="da-DK" dirty="0"/>
          </a:p>
        </p:txBody>
      </p:sp>
      <p:sp>
        <p:nvSpPr>
          <p:cNvPr id="3" name="Pladsholder til indhold 2">
            <a:extLst>
              <a:ext uri="{FF2B5EF4-FFF2-40B4-BE49-F238E27FC236}">
                <a16:creationId xmlns:a16="http://schemas.microsoft.com/office/drawing/2014/main" id="{6B3F2D9A-9AB1-4D9F-8104-25F261D7EFFB}"/>
              </a:ext>
            </a:extLst>
          </p:cNvPr>
          <p:cNvSpPr>
            <a:spLocks noGrp="1"/>
          </p:cNvSpPr>
          <p:nvPr>
            <p:ph idx="1"/>
          </p:nvPr>
        </p:nvSpPr>
        <p:spPr/>
        <p:txBody>
          <a:bodyPr>
            <a:normAutofit/>
          </a:bodyPr>
          <a:lstStyle>
            <a:lvl1pPr>
              <a:defRPr sz="2400">
                <a:latin typeface="Montserrat" panose="00000500000000000000" pitchFamily="2" charset="0"/>
              </a:defRPr>
            </a:lvl1pPr>
            <a:lvl2pPr>
              <a:defRPr sz="2000">
                <a:latin typeface="Montserrat" panose="00000500000000000000" pitchFamily="2" charset="0"/>
              </a:defRPr>
            </a:lvl2pPr>
            <a:lvl3pPr>
              <a:defRPr sz="1800">
                <a:latin typeface="Montserrat" panose="00000500000000000000" pitchFamily="2" charset="0"/>
              </a:defRPr>
            </a:lvl3pPr>
            <a:lvl4pPr>
              <a:defRPr sz="1600">
                <a:latin typeface="Montserrat" panose="00000500000000000000" pitchFamily="2" charset="0"/>
              </a:defRPr>
            </a:lvl4pPr>
            <a:lvl5pPr>
              <a:defRPr sz="1600">
                <a:latin typeface="Montserrat" panose="00000500000000000000" pitchFamily="2" charset="0"/>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8" name="Rectangle 8">
            <a:extLst>
              <a:ext uri="{FF2B5EF4-FFF2-40B4-BE49-F238E27FC236}">
                <a16:creationId xmlns:a16="http://schemas.microsoft.com/office/drawing/2014/main" id="{5385B83B-436C-4BC6-BD96-70D589A8C523}"/>
              </a:ext>
            </a:extLst>
          </p:cNvPr>
          <p:cNvSpPr/>
          <p:nvPr userDrawn="1"/>
        </p:nvSpPr>
        <p:spPr>
          <a:xfrm>
            <a:off x="0" y="6752492"/>
            <a:ext cx="12192000" cy="105508"/>
          </a:xfrm>
          <a:prstGeom prst="rect">
            <a:avLst/>
          </a:prstGeom>
          <a:solidFill>
            <a:srgbClr val="0071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7">
            <a:extLst>
              <a:ext uri="{FF2B5EF4-FFF2-40B4-BE49-F238E27FC236}">
                <a16:creationId xmlns:a16="http://schemas.microsoft.com/office/drawing/2014/main" id="{4E877A64-D337-4DB4-92DA-12B55337E8E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89996" y="5878419"/>
            <a:ext cx="1631180" cy="742396"/>
          </a:xfrm>
          <a:prstGeom prst="rect">
            <a:avLst/>
          </a:prstGeom>
        </p:spPr>
      </p:pic>
      <p:pic>
        <p:nvPicPr>
          <p:cNvPr id="12" name="Picture 9">
            <a:extLst>
              <a:ext uri="{FF2B5EF4-FFF2-40B4-BE49-F238E27FC236}">
                <a16:creationId xmlns:a16="http://schemas.microsoft.com/office/drawing/2014/main" id="{79ECE525-2239-40DC-8790-DCB189F6DC6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85992" y="3758913"/>
            <a:ext cx="6171984" cy="6198173"/>
          </a:xfrm>
          <a:prstGeom prst="rect">
            <a:avLst/>
          </a:prstGeom>
        </p:spPr>
      </p:pic>
    </p:spTree>
    <p:extLst>
      <p:ext uri="{BB962C8B-B14F-4D97-AF65-F5344CB8AC3E}">
        <p14:creationId xmlns:p14="http://schemas.microsoft.com/office/powerpoint/2010/main" val="15101852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44C8DD-4A3A-4598-B880-817B537E1E51}"/>
              </a:ext>
            </a:extLst>
          </p:cNvPr>
          <p:cNvSpPr>
            <a:spLocks noGrp="1"/>
          </p:cNvSpPr>
          <p:nvPr>
            <p:ph type="title"/>
          </p:nvPr>
        </p:nvSpPr>
        <p:spPr>
          <a:xfrm>
            <a:off x="831850" y="1709738"/>
            <a:ext cx="10515600" cy="2852737"/>
          </a:xfrm>
        </p:spPr>
        <p:txBody>
          <a:bodyPr anchor="b">
            <a:normAutofit/>
          </a:bodyPr>
          <a:lstStyle>
            <a:lvl1pPr>
              <a:defRPr sz="4800">
                <a:latin typeface="Montserrat" panose="00000500000000000000" pitchFamily="2" charset="0"/>
              </a:defRPr>
            </a:lvl1pPr>
          </a:lstStyle>
          <a:p>
            <a:r>
              <a:rPr lang="da-DK"/>
              <a:t>Klik for at redigere titeltypografien i masteren</a:t>
            </a:r>
            <a:endParaRPr lang="da-DK" dirty="0"/>
          </a:p>
        </p:txBody>
      </p:sp>
      <p:sp>
        <p:nvSpPr>
          <p:cNvPr id="3" name="Pladsholder til tekst 2">
            <a:extLst>
              <a:ext uri="{FF2B5EF4-FFF2-40B4-BE49-F238E27FC236}">
                <a16:creationId xmlns:a16="http://schemas.microsoft.com/office/drawing/2014/main" id="{164EA561-4702-470D-9E49-5E5A0D6EBDAF}"/>
              </a:ext>
            </a:extLst>
          </p:cNvPr>
          <p:cNvSpPr>
            <a:spLocks noGrp="1"/>
          </p:cNvSpPr>
          <p:nvPr>
            <p:ph type="body" idx="1"/>
          </p:nvPr>
        </p:nvSpPr>
        <p:spPr>
          <a:xfrm>
            <a:off x="831850" y="4589463"/>
            <a:ext cx="10515600" cy="1500187"/>
          </a:xfrm>
        </p:spPr>
        <p:txBody>
          <a:bodyPr>
            <a:normAutofit/>
          </a:bodyPr>
          <a:lstStyle>
            <a:lvl1pPr marL="0" indent="0">
              <a:buNone/>
              <a:defRPr sz="2000">
                <a:solidFill>
                  <a:schemeClr val="tx1">
                    <a:tint val="75000"/>
                  </a:schemeClr>
                </a:solidFill>
                <a:latin typeface="Montserrat" panose="000005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8" name="Rectangle 8">
            <a:extLst>
              <a:ext uri="{FF2B5EF4-FFF2-40B4-BE49-F238E27FC236}">
                <a16:creationId xmlns:a16="http://schemas.microsoft.com/office/drawing/2014/main" id="{0D0DA948-A6A2-4F65-B3CD-0BC3DCAC4753}"/>
              </a:ext>
            </a:extLst>
          </p:cNvPr>
          <p:cNvSpPr/>
          <p:nvPr userDrawn="1"/>
        </p:nvSpPr>
        <p:spPr>
          <a:xfrm>
            <a:off x="0" y="6752492"/>
            <a:ext cx="12192000" cy="105508"/>
          </a:xfrm>
          <a:prstGeom prst="rect">
            <a:avLst/>
          </a:prstGeom>
          <a:solidFill>
            <a:srgbClr val="0071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7">
            <a:extLst>
              <a:ext uri="{FF2B5EF4-FFF2-40B4-BE49-F238E27FC236}">
                <a16:creationId xmlns:a16="http://schemas.microsoft.com/office/drawing/2014/main" id="{3F98FAE7-E6A3-46B8-8B10-9AB6D4D743C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89996" y="5878419"/>
            <a:ext cx="1631180" cy="742396"/>
          </a:xfrm>
          <a:prstGeom prst="rect">
            <a:avLst/>
          </a:prstGeom>
        </p:spPr>
      </p:pic>
      <p:pic>
        <p:nvPicPr>
          <p:cNvPr id="12" name="Picture 9">
            <a:extLst>
              <a:ext uri="{FF2B5EF4-FFF2-40B4-BE49-F238E27FC236}">
                <a16:creationId xmlns:a16="http://schemas.microsoft.com/office/drawing/2014/main" id="{6F75D1FC-7F78-43CF-A7E2-079239B4C1C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85992" y="3758913"/>
            <a:ext cx="6171984" cy="6198173"/>
          </a:xfrm>
          <a:prstGeom prst="rect">
            <a:avLst/>
          </a:prstGeom>
        </p:spPr>
      </p:pic>
    </p:spTree>
    <p:extLst>
      <p:ext uri="{BB962C8B-B14F-4D97-AF65-F5344CB8AC3E}">
        <p14:creationId xmlns:p14="http://schemas.microsoft.com/office/powerpoint/2010/main" val="25965009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0D6CC8-AF0C-403C-8110-700CFDBF8D7A}"/>
              </a:ext>
            </a:extLst>
          </p:cNvPr>
          <p:cNvSpPr>
            <a:spLocks noGrp="1"/>
          </p:cNvSpPr>
          <p:nvPr>
            <p:ph type="title"/>
          </p:nvPr>
        </p:nvSpPr>
        <p:spPr/>
        <p:txBody>
          <a:bodyPr/>
          <a:lstStyle>
            <a:lvl1pPr>
              <a:defRPr sz="3600">
                <a:latin typeface="Montserrat" panose="00000500000000000000" pitchFamily="2" charset="0"/>
              </a:defRPr>
            </a:lvl1pPr>
          </a:lstStyle>
          <a:p>
            <a:r>
              <a:rPr lang="da-DK"/>
              <a:t>Klik for at redigere titeltypografien i masteren</a:t>
            </a:r>
            <a:endParaRPr lang="da-DK" dirty="0"/>
          </a:p>
        </p:txBody>
      </p:sp>
      <p:sp>
        <p:nvSpPr>
          <p:cNvPr id="3" name="Pladsholder til indhold 2">
            <a:extLst>
              <a:ext uri="{FF2B5EF4-FFF2-40B4-BE49-F238E27FC236}">
                <a16:creationId xmlns:a16="http://schemas.microsoft.com/office/drawing/2014/main" id="{EEF50D44-DE1F-45E3-97D6-2272C76E725B}"/>
              </a:ext>
            </a:extLst>
          </p:cNvPr>
          <p:cNvSpPr>
            <a:spLocks noGrp="1"/>
          </p:cNvSpPr>
          <p:nvPr>
            <p:ph sz="half" idx="1"/>
          </p:nvPr>
        </p:nvSpPr>
        <p:spPr>
          <a:xfrm>
            <a:off x="838200" y="1825625"/>
            <a:ext cx="5181600" cy="4351338"/>
          </a:xfrm>
        </p:spPr>
        <p:txBody>
          <a:bodyPr/>
          <a:lstStyle>
            <a:lvl1pPr>
              <a:defRPr sz="2400">
                <a:latin typeface="Montserrat" panose="00000500000000000000" pitchFamily="2" charset="0"/>
              </a:defRPr>
            </a:lvl1pPr>
            <a:lvl2pPr>
              <a:defRPr sz="2000">
                <a:latin typeface="Montserrat" panose="00000500000000000000" pitchFamily="2" charset="0"/>
              </a:defRPr>
            </a:lvl2pPr>
            <a:lvl3pPr>
              <a:defRPr sz="1800">
                <a:latin typeface="Montserrat" panose="00000500000000000000" pitchFamily="2" charset="0"/>
              </a:defRPr>
            </a:lvl3pPr>
            <a:lvl4pPr>
              <a:defRPr sz="1600">
                <a:latin typeface="Montserrat" panose="00000500000000000000" pitchFamily="2" charset="0"/>
              </a:defRPr>
            </a:lvl4pPr>
            <a:lvl5pPr>
              <a:defRPr sz="1600">
                <a:latin typeface="Montserrat" panose="00000500000000000000" pitchFamily="2" charset="0"/>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84EAB8CF-0FEA-4FD8-81B9-9971E6DB0B80}"/>
              </a:ext>
            </a:extLst>
          </p:cNvPr>
          <p:cNvSpPr>
            <a:spLocks noGrp="1"/>
          </p:cNvSpPr>
          <p:nvPr>
            <p:ph sz="half" idx="2"/>
          </p:nvPr>
        </p:nvSpPr>
        <p:spPr>
          <a:xfrm>
            <a:off x="6172200" y="1825625"/>
            <a:ext cx="5181600" cy="4351338"/>
          </a:xfrm>
        </p:spPr>
        <p:txBody>
          <a:bodyPr/>
          <a:lstStyle>
            <a:lvl1pPr>
              <a:defRPr sz="2400">
                <a:latin typeface="Montserrat" panose="00000500000000000000" pitchFamily="2" charset="0"/>
              </a:defRPr>
            </a:lvl1pPr>
            <a:lvl2pPr>
              <a:defRPr sz="2000">
                <a:latin typeface="Montserrat" panose="00000500000000000000" pitchFamily="2" charset="0"/>
              </a:defRPr>
            </a:lvl2pPr>
            <a:lvl3pPr>
              <a:defRPr sz="1800">
                <a:latin typeface="Montserrat" panose="00000500000000000000" pitchFamily="2" charset="0"/>
              </a:defRPr>
            </a:lvl3pPr>
            <a:lvl4pPr>
              <a:defRPr sz="1600">
                <a:latin typeface="Montserrat" panose="00000500000000000000" pitchFamily="2" charset="0"/>
              </a:defRPr>
            </a:lvl4pPr>
            <a:lvl5pPr>
              <a:defRPr sz="1600">
                <a:latin typeface="Montserrat" panose="00000500000000000000" pitchFamily="2" charset="0"/>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9" name="Rectangle 8">
            <a:extLst>
              <a:ext uri="{FF2B5EF4-FFF2-40B4-BE49-F238E27FC236}">
                <a16:creationId xmlns:a16="http://schemas.microsoft.com/office/drawing/2014/main" id="{7A37B905-68DF-4DD2-835D-8FE0C91F8943}"/>
              </a:ext>
            </a:extLst>
          </p:cNvPr>
          <p:cNvSpPr/>
          <p:nvPr userDrawn="1"/>
        </p:nvSpPr>
        <p:spPr>
          <a:xfrm>
            <a:off x="0" y="6752492"/>
            <a:ext cx="12192000" cy="105508"/>
          </a:xfrm>
          <a:prstGeom prst="rect">
            <a:avLst/>
          </a:prstGeom>
          <a:solidFill>
            <a:srgbClr val="0071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latin typeface="Montserrat" panose="00000500000000000000" pitchFamily="2" charset="0"/>
            </a:endParaRPr>
          </a:p>
        </p:txBody>
      </p:sp>
      <p:pic>
        <p:nvPicPr>
          <p:cNvPr id="11" name="Picture 7">
            <a:extLst>
              <a:ext uri="{FF2B5EF4-FFF2-40B4-BE49-F238E27FC236}">
                <a16:creationId xmlns:a16="http://schemas.microsoft.com/office/drawing/2014/main" id="{F68A9D62-6DF5-4A73-B450-D7BA9CA0B42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89996" y="5878419"/>
            <a:ext cx="1631180" cy="742396"/>
          </a:xfrm>
          <a:prstGeom prst="rect">
            <a:avLst/>
          </a:prstGeom>
        </p:spPr>
      </p:pic>
      <p:pic>
        <p:nvPicPr>
          <p:cNvPr id="13" name="Picture 9">
            <a:extLst>
              <a:ext uri="{FF2B5EF4-FFF2-40B4-BE49-F238E27FC236}">
                <a16:creationId xmlns:a16="http://schemas.microsoft.com/office/drawing/2014/main" id="{C728C49E-B89F-47B1-82C7-BBECF79D4DE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85992" y="3758913"/>
            <a:ext cx="6171984" cy="6198173"/>
          </a:xfrm>
          <a:prstGeom prst="rect">
            <a:avLst/>
          </a:prstGeom>
        </p:spPr>
      </p:pic>
    </p:spTree>
    <p:extLst>
      <p:ext uri="{BB962C8B-B14F-4D97-AF65-F5344CB8AC3E}">
        <p14:creationId xmlns:p14="http://schemas.microsoft.com/office/powerpoint/2010/main" val="41198486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B3497B-8DB2-4156-BCC2-D51A21C08E22}"/>
              </a:ext>
            </a:extLst>
          </p:cNvPr>
          <p:cNvSpPr>
            <a:spLocks noGrp="1"/>
          </p:cNvSpPr>
          <p:nvPr>
            <p:ph type="title"/>
          </p:nvPr>
        </p:nvSpPr>
        <p:spPr/>
        <p:txBody>
          <a:bodyPr/>
          <a:lstStyle>
            <a:lvl1pPr>
              <a:defRPr sz="3600">
                <a:latin typeface="Montserrat" panose="00000500000000000000" pitchFamily="2" charset="0"/>
              </a:defRPr>
            </a:lvl1pPr>
          </a:lstStyle>
          <a:p>
            <a:r>
              <a:rPr lang="da-DK"/>
              <a:t>Klik for at redigere titeltypografien i masteren</a:t>
            </a:r>
            <a:endParaRPr lang="da-DK" dirty="0"/>
          </a:p>
        </p:txBody>
      </p:sp>
      <p:sp>
        <p:nvSpPr>
          <p:cNvPr id="7" name="Rectangle 8">
            <a:extLst>
              <a:ext uri="{FF2B5EF4-FFF2-40B4-BE49-F238E27FC236}">
                <a16:creationId xmlns:a16="http://schemas.microsoft.com/office/drawing/2014/main" id="{B3C7A7AF-E4C0-44B3-B127-B4CA2B4B6070}"/>
              </a:ext>
            </a:extLst>
          </p:cNvPr>
          <p:cNvSpPr/>
          <p:nvPr userDrawn="1"/>
        </p:nvSpPr>
        <p:spPr>
          <a:xfrm>
            <a:off x="0" y="6752492"/>
            <a:ext cx="12192000" cy="105508"/>
          </a:xfrm>
          <a:prstGeom prst="rect">
            <a:avLst/>
          </a:prstGeom>
          <a:solidFill>
            <a:srgbClr val="0071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latin typeface="Montserrat" panose="00000500000000000000" pitchFamily="2" charset="0"/>
            </a:endParaRPr>
          </a:p>
        </p:txBody>
      </p:sp>
      <p:pic>
        <p:nvPicPr>
          <p:cNvPr id="9" name="Picture 7">
            <a:extLst>
              <a:ext uri="{FF2B5EF4-FFF2-40B4-BE49-F238E27FC236}">
                <a16:creationId xmlns:a16="http://schemas.microsoft.com/office/drawing/2014/main" id="{2D7C7FCE-A5BD-4339-86A6-D7840A70703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89996" y="5878419"/>
            <a:ext cx="1631180" cy="742396"/>
          </a:xfrm>
          <a:prstGeom prst="rect">
            <a:avLst/>
          </a:prstGeom>
        </p:spPr>
      </p:pic>
      <p:pic>
        <p:nvPicPr>
          <p:cNvPr id="11" name="Picture 9">
            <a:extLst>
              <a:ext uri="{FF2B5EF4-FFF2-40B4-BE49-F238E27FC236}">
                <a16:creationId xmlns:a16="http://schemas.microsoft.com/office/drawing/2014/main" id="{ED0828FF-1C53-4823-A93A-A763778FDB0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85992" y="3758913"/>
            <a:ext cx="6171984" cy="6198173"/>
          </a:xfrm>
          <a:prstGeom prst="rect">
            <a:avLst/>
          </a:prstGeom>
        </p:spPr>
      </p:pic>
    </p:spTree>
    <p:extLst>
      <p:ext uri="{BB962C8B-B14F-4D97-AF65-F5344CB8AC3E}">
        <p14:creationId xmlns:p14="http://schemas.microsoft.com/office/powerpoint/2010/main" val="16268785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6" name="Rectangle 8">
            <a:extLst>
              <a:ext uri="{FF2B5EF4-FFF2-40B4-BE49-F238E27FC236}">
                <a16:creationId xmlns:a16="http://schemas.microsoft.com/office/drawing/2014/main" id="{1463DD9D-21E0-47F9-8BA3-4A892A18D47C}"/>
              </a:ext>
            </a:extLst>
          </p:cNvPr>
          <p:cNvSpPr/>
          <p:nvPr userDrawn="1"/>
        </p:nvSpPr>
        <p:spPr>
          <a:xfrm>
            <a:off x="0" y="6752492"/>
            <a:ext cx="12192000" cy="105508"/>
          </a:xfrm>
          <a:prstGeom prst="rect">
            <a:avLst/>
          </a:prstGeom>
          <a:solidFill>
            <a:srgbClr val="0071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5F7C1FC7-593C-47BF-AE33-10191775B95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89996" y="5878419"/>
            <a:ext cx="1631180" cy="742396"/>
          </a:xfrm>
          <a:prstGeom prst="rect">
            <a:avLst/>
          </a:prstGeom>
        </p:spPr>
      </p:pic>
      <p:pic>
        <p:nvPicPr>
          <p:cNvPr id="10" name="Picture 9">
            <a:extLst>
              <a:ext uri="{FF2B5EF4-FFF2-40B4-BE49-F238E27FC236}">
                <a16:creationId xmlns:a16="http://schemas.microsoft.com/office/drawing/2014/main" id="{9D657894-E25D-4ADD-A2F0-E6F6864542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85992" y="3758913"/>
            <a:ext cx="6171984" cy="6198173"/>
          </a:xfrm>
          <a:prstGeom prst="rect">
            <a:avLst/>
          </a:prstGeom>
        </p:spPr>
      </p:pic>
    </p:spTree>
    <p:extLst>
      <p:ext uri="{BB962C8B-B14F-4D97-AF65-F5344CB8AC3E}">
        <p14:creationId xmlns:p14="http://schemas.microsoft.com/office/powerpoint/2010/main" val="1840085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om">
    <p:spTree>
      <p:nvGrpSpPr>
        <p:cNvPr id="1" name=""/>
        <p:cNvGrpSpPr/>
        <p:nvPr/>
      </p:nvGrpSpPr>
      <p:grpSpPr>
        <a:xfrm>
          <a:off x="0" y="0"/>
          <a:ext cx="0" cy="0"/>
          <a:chOff x="0" y="0"/>
          <a:chExt cx="0" cy="0"/>
        </a:xfrm>
      </p:grpSpPr>
      <p:sp>
        <p:nvSpPr>
          <p:cNvPr id="3" name="Titel 1">
            <a:extLst>
              <a:ext uri="{FF2B5EF4-FFF2-40B4-BE49-F238E27FC236}">
                <a16:creationId xmlns:a16="http://schemas.microsoft.com/office/drawing/2014/main" id="{709B16A3-AD64-2141-B9C2-A1C004295B2A}"/>
              </a:ext>
            </a:extLst>
          </p:cNvPr>
          <p:cNvSpPr>
            <a:spLocks noGrp="1"/>
          </p:cNvSpPr>
          <p:nvPr>
            <p:ph type="title"/>
          </p:nvPr>
        </p:nvSpPr>
        <p:spPr>
          <a:xfrm>
            <a:off x="838200" y="365125"/>
            <a:ext cx="10515600" cy="1325563"/>
          </a:xfrm>
        </p:spPr>
        <p:txBody>
          <a:bodyPr>
            <a:normAutofit/>
          </a:bodyPr>
          <a:lstStyle>
            <a:lvl1pPr>
              <a:defRPr sz="3600">
                <a:latin typeface="Montserrat" panose="00000500000000000000" pitchFamily="2" charset="0"/>
              </a:defRPr>
            </a:lvl1pPr>
          </a:lstStyle>
          <a:p>
            <a:r>
              <a:rPr lang="da-DK"/>
              <a:t>Klik for at redigere titeltypografien i masteren</a:t>
            </a:r>
            <a:endParaRPr lang="da-DK" dirty="0"/>
          </a:p>
        </p:txBody>
      </p:sp>
    </p:spTree>
    <p:extLst>
      <p:ext uri="{BB962C8B-B14F-4D97-AF65-F5344CB8AC3E}">
        <p14:creationId xmlns:p14="http://schemas.microsoft.com/office/powerpoint/2010/main" val="9217412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2_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15992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4_Title Slid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30997F6-D521-4B43-AB01-4EE67F0A0F3E}"/>
              </a:ext>
            </a:extLst>
          </p:cNvPr>
          <p:cNvSpPr/>
          <p:nvPr userDrawn="1"/>
        </p:nvSpPr>
        <p:spPr>
          <a:xfrm>
            <a:off x="723569" y="556591"/>
            <a:ext cx="10482017" cy="5224007"/>
          </a:xfrm>
          <a:prstGeom prst="rect">
            <a:avLst/>
          </a:prstGeom>
          <a:solidFill>
            <a:srgbClr val="0071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757AC00-E2F6-444D-BB36-B654483B931D}"/>
              </a:ext>
            </a:extLst>
          </p:cNvPr>
          <p:cNvSpPr/>
          <p:nvPr userDrawn="1"/>
        </p:nvSpPr>
        <p:spPr>
          <a:xfrm>
            <a:off x="0" y="6752492"/>
            <a:ext cx="12192000" cy="105508"/>
          </a:xfrm>
          <a:prstGeom prst="rect">
            <a:avLst/>
          </a:prstGeom>
          <a:solidFill>
            <a:srgbClr val="0071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26E824F9-EF8B-4ECA-B49A-15AF2D3800D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01705" y="3743134"/>
            <a:ext cx="6203409" cy="6229731"/>
          </a:xfrm>
          <a:prstGeom prst="rect">
            <a:avLst/>
          </a:prstGeom>
        </p:spPr>
      </p:pic>
      <p:pic>
        <p:nvPicPr>
          <p:cNvPr id="10" name="Picture 9">
            <a:extLst>
              <a:ext uri="{FF2B5EF4-FFF2-40B4-BE49-F238E27FC236}">
                <a16:creationId xmlns:a16="http://schemas.microsoft.com/office/drawing/2014/main" id="{1B1A17D2-D630-4F35-876D-8C740AC0047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89996" y="5878419"/>
            <a:ext cx="1631180" cy="742396"/>
          </a:xfrm>
          <a:prstGeom prst="rect">
            <a:avLst/>
          </a:prstGeom>
        </p:spPr>
      </p:pic>
      <p:sp>
        <p:nvSpPr>
          <p:cNvPr id="3" name="Subtitle 2">
            <a:extLst>
              <a:ext uri="{FF2B5EF4-FFF2-40B4-BE49-F238E27FC236}">
                <a16:creationId xmlns:a16="http://schemas.microsoft.com/office/drawing/2014/main" id="{284F63DC-3BDC-482D-BDB8-85DE51C47622}"/>
              </a:ext>
            </a:extLst>
          </p:cNvPr>
          <p:cNvSpPr>
            <a:spLocks noGrp="1"/>
          </p:cNvSpPr>
          <p:nvPr>
            <p:ph type="subTitle" idx="1"/>
          </p:nvPr>
        </p:nvSpPr>
        <p:spPr>
          <a:xfrm>
            <a:off x="1104474" y="1038049"/>
            <a:ext cx="4610620" cy="615822"/>
          </a:xfrm>
          <a:prstGeom prst="rect">
            <a:avLst/>
          </a:prstGeom>
        </p:spPr>
        <p:txBody>
          <a:bodyPr anchor="b">
            <a:noAutofit/>
          </a:bodyPr>
          <a:lstStyle>
            <a:lvl1pPr marL="0" indent="0" algn="l">
              <a:buNone/>
              <a:defRPr sz="2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Text Placeholder 3">
            <a:extLst>
              <a:ext uri="{FF2B5EF4-FFF2-40B4-BE49-F238E27FC236}">
                <a16:creationId xmlns:a16="http://schemas.microsoft.com/office/drawing/2014/main" id="{D5048EBB-C60F-43AC-ABE8-B4555822114B}"/>
              </a:ext>
            </a:extLst>
          </p:cNvPr>
          <p:cNvSpPr>
            <a:spLocks noGrp="1"/>
          </p:cNvSpPr>
          <p:nvPr>
            <p:ph type="body" sz="quarter" idx="10"/>
          </p:nvPr>
        </p:nvSpPr>
        <p:spPr>
          <a:xfrm>
            <a:off x="1095385" y="1844369"/>
            <a:ext cx="4637505" cy="3554567"/>
          </a:xfrm>
          <a:prstGeom prst="rect">
            <a:avLst/>
          </a:prstGeom>
        </p:spPr>
        <p:txBody>
          <a:bodyPr/>
          <a:lstStyle>
            <a:lvl1pPr marL="177800" indent="-177800">
              <a:lnSpc>
                <a:spcPct val="100000"/>
              </a:lnSpc>
              <a:spcBef>
                <a:spcPts val="600"/>
              </a:spcBef>
              <a:buFont typeface="Arial" panose="020B0604020202020204" pitchFamily="34" charset="0"/>
              <a:buChar char="•"/>
              <a:defRPr sz="20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da-DK"/>
              <a:t>Klik for at redigere teksttypografierne i masteren</a:t>
            </a:r>
          </a:p>
        </p:txBody>
      </p:sp>
      <p:sp>
        <p:nvSpPr>
          <p:cNvPr id="5" name="Picture Placeholder 4">
            <a:extLst>
              <a:ext uri="{FF2B5EF4-FFF2-40B4-BE49-F238E27FC236}">
                <a16:creationId xmlns:a16="http://schemas.microsoft.com/office/drawing/2014/main" id="{D9B2EA08-4FBE-4421-B71F-F5CFCF57BEA9}"/>
              </a:ext>
            </a:extLst>
          </p:cNvPr>
          <p:cNvSpPr>
            <a:spLocks noGrp="1"/>
          </p:cNvSpPr>
          <p:nvPr>
            <p:ph type="pic" sz="quarter" idx="11"/>
          </p:nvPr>
        </p:nvSpPr>
        <p:spPr>
          <a:xfrm>
            <a:off x="6096000" y="556591"/>
            <a:ext cx="5109586" cy="5231959"/>
          </a:xfrm>
          <a:prstGeom prst="rect">
            <a:avLst/>
          </a:prstGeom>
        </p:spPr>
        <p:txBody>
          <a:bodyPr/>
          <a:lstStyle>
            <a:lvl1pPr>
              <a:defRPr sz="1600" b="1"/>
            </a:lvl1pPr>
          </a:lstStyle>
          <a:p>
            <a:r>
              <a:rPr lang="da-DK"/>
              <a:t>Klik på ikonet for at tilføje et billede</a:t>
            </a:r>
            <a:endParaRPr lang="en-GB" dirty="0"/>
          </a:p>
        </p:txBody>
      </p:sp>
    </p:spTree>
    <p:extLst>
      <p:ext uri="{BB962C8B-B14F-4D97-AF65-F5344CB8AC3E}">
        <p14:creationId xmlns:p14="http://schemas.microsoft.com/office/powerpoint/2010/main" val="38219478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5_Title Slid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30997F6-D521-4B43-AB01-4EE67F0A0F3E}"/>
              </a:ext>
            </a:extLst>
          </p:cNvPr>
          <p:cNvSpPr/>
          <p:nvPr userDrawn="1"/>
        </p:nvSpPr>
        <p:spPr>
          <a:xfrm>
            <a:off x="663325" y="555569"/>
            <a:ext cx="5940362" cy="5239909"/>
          </a:xfrm>
          <a:prstGeom prst="rect">
            <a:avLst/>
          </a:prstGeom>
          <a:solidFill>
            <a:srgbClr val="6D8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Rectangle 8">
            <a:extLst>
              <a:ext uri="{FF2B5EF4-FFF2-40B4-BE49-F238E27FC236}">
                <a16:creationId xmlns:a16="http://schemas.microsoft.com/office/drawing/2014/main" id="{1757AC00-E2F6-444D-BB36-B654483B931D}"/>
              </a:ext>
            </a:extLst>
          </p:cNvPr>
          <p:cNvSpPr/>
          <p:nvPr userDrawn="1"/>
        </p:nvSpPr>
        <p:spPr>
          <a:xfrm>
            <a:off x="0" y="6752492"/>
            <a:ext cx="12192000" cy="105508"/>
          </a:xfrm>
          <a:prstGeom prst="rect">
            <a:avLst/>
          </a:prstGeom>
          <a:solidFill>
            <a:srgbClr val="6D8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a:extLst>
              <a:ext uri="{FF2B5EF4-FFF2-40B4-BE49-F238E27FC236}">
                <a16:creationId xmlns:a16="http://schemas.microsoft.com/office/drawing/2014/main" id="{26E824F9-EF8B-4ECA-B49A-15AF2D3800D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01705" y="3743134"/>
            <a:ext cx="6203409" cy="6229731"/>
          </a:xfrm>
          <a:prstGeom prst="rect">
            <a:avLst/>
          </a:prstGeom>
        </p:spPr>
      </p:pic>
      <p:pic>
        <p:nvPicPr>
          <p:cNvPr id="10" name="Picture 9">
            <a:extLst>
              <a:ext uri="{FF2B5EF4-FFF2-40B4-BE49-F238E27FC236}">
                <a16:creationId xmlns:a16="http://schemas.microsoft.com/office/drawing/2014/main" id="{1B1A17D2-D630-4F35-876D-8C740AC0047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89996" y="5878419"/>
            <a:ext cx="1631180" cy="742396"/>
          </a:xfrm>
          <a:prstGeom prst="rect">
            <a:avLst/>
          </a:prstGeom>
        </p:spPr>
      </p:pic>
      <p:sp>
        <p:nvSpPr>
          <p:cNvPr id="14" name="Picture Placeholder 4">
            <a:extLst>
              <a:ext uri="{FF2B5EF4-FFF2-40B4-BE49-F238E27FC236}">
                <a16:creationId xmlns:a16="http://schemas.microsoft.com/office/drawing/2014/main" id="{01E7A006-E907-4112-8765-03C2641496EF}"/>
              </a:ext>
            </a:extLst>
          </p:cNvPr>
          <p:cNvSpPr>
            <a:spLocks noGrp="1"/>
          </p:cNvSpPr>
          <p:nvPr>
            <p:ph type="pic" sz="quarter" idx="11"/>
          </p:nvPr>
        </p:nvSpPr>
        <p:spPr>
          <a:xfrm>
            <a:off x="6687577" y="555569"/>
            <a:ext cx="5199623" cy="5239908"/>
          </a:xfrm>
          <a:prstGeom prst="rect">
            <a:avLst/>
          </a:prstGeom>
        </p:spPr>
        <p:txBody>
          <a:bodyPr/>
          <a:lstStyle>
            <a:lvl1pPr>
              <a:defRPr sz="1600" b="1"/>
            </a:lvl1pPr>
          </a:lstStyle>
          <a:p>
            <a:r>
              <a:rPr lang="da-DK"/>
              <a:t>Klik på ikonet for at tilføje et billede</a:t>
            </a:r>
            <a:endParaRPr lang="en-GB" dirty="0"/>
          </a:p>
        </p:txBody>
      </p:sp>
      <p:sp>
        <p:nvSpPr>
          <p:cNvPr id="15" name="Subtitle 2">
            <a:extLst>
              <a:ext uri="{FF2B5EF4-FFF2-40B4-BE49-F238E27FC236}">
                <a16:creationId xmlns:a16="http://schemas.microsoft.com/office/drawing/2014/main" id="{284F63DC-3BDC-482D-BDB8-85DE51C47622}"/>
              </a:ext>
            </a:extLst>
          </p:cNvPr>
          <p:cNvSpPr>
            <a:spLocks noGrp="1"/>
          </p:cNvSpPr>
          <p:nvPr>
            <p:ph type="subTitle" idx="1"/>
          </p:nvPr>
        </p:nvSpPr>
        <p:spPr>
          <a:xfrm>
            <a:off x="1104474" y="1038049"/>
            <a:ext cx="4610620" cy="615822"/>
          </a:xfrm>
          <a:prstGeom prst="rect">
            <a:avLst/>
          </a:prstGeom>
        </p:spPr>
        <p:txBody>
          <a:bodyPr anchor="b">
            <a:noAutofit/>
          </a:bodyPr>
          <a:lstStyle>
            <a:lvl1pPr marL="0" indent="0" algn="l">
              <a:buNone/>
              <a:defRPr sz="2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cxnSp>
        <p:nvCxnSpPr>
          <p:cNvPr id="16" name="Straight Connector 7">
            <a:extLst>
              <a:ext uri="{FF2B5EF4-FFF2-40B4-BE49-F238E27FC236}">
                <a16:creationId xmlns:a16="http://schemas.microsoft.com/office/drawing/2014/main" id="{3C700CDD-EB97-42E3-A9E8-C0760C9B2C92}"/>
              </a:ext>
            </a:extLst>
          </p:cNvPr>
          <p:cNvCxnSpPr>
            <a:cxnSpLocks/>
          </p:cNvCxnSpPr>
          <p:nvPr userDrawn="1"/>
        </p:nvCxnSpPr>
        <p:spPr>
          <a:xfrm>
            <a:off x="1218163" y="1706218"/>
            <a:ext cx="59787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ext Placeholder 3">
            <a:extLst>
              <a:ext uri="{FF2B5EF4-FFF2-40B4-BE49-F238E27FC236}">
                <a16:creationId xmlns:a16="http://schemas.microsoft.com/office/drawing/2014/main" id="{D5048EBB-C60F-43AC-ABE8-B4555822114B}"/>
              </a:ext>
            </a:extLst>
          </p:cNvPr>
          <p:cNvSpPr>
            <a:spLocks noGrp="1"/>
          </p:cNvSpPr>
          <p:nvPr>
            <p:ph type="body" sz="quarter" idx="10"/>
          </p:nvPr>
        </p:nvSpPr>
        <p:spPr>
          <a:xfrm>
            <a:off x="1095385" y="1844369"/>
            <a:ext cx="4637505" cy="3554567"/>
          </a:xfrm>
          <a:prstGeom prst="rect">
            <a:avLst/>
          </a:prstGeom>
        </p:spPr>
        <p:txBody>
          <a:bodyPr/>
          <a:lstStyle>
            <a:lvl1pPr marL="177800" indent="-177800">
              <a:lnSpc>
                <a:spcPct val="100000"/>
              </a:lnSpc>
              <a:spcBef>
                <a:spcPts val="600"/>
              </a:spcBef>
              <a:buFont typeface="Arial" panose="020B0604020202020204" pitchFamily="34" charset="0"/>
              <a:buChar char="•"/>
              <a:defRPr sz="20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da-DK"/>
              <a:t>Klik for at redigere teksttypografierne i masteren</a:t>
            </a:r>
          </a:p>
        </p:txBody>
      </p:sp>
    </p:spTree>
    <p:extLst>
      <p:ext uri="{BB962C8B-B14F-4D97-AF65-F5344CB8AC3E}">
        <p14:creationId xmlns:p14="http://schemas.microsoft.com/office/powerpoint/2010/main" val="1923346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E62392F4-59E0-4D87-8531-D9C856F507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dirty="0"/>
              <a:t>Klik for at redigere titeltypografien i masteren</a:t>
            </a:r>
          </a:p>
        </p:txBody>
      </p:sp>
      <p:sp>
        <p:nvSpPr>
          <p:cNvPr id="3" name="Pladsholder til tekst 2">
            <a:extLst>
              <a:ext uri="{FF2B5EF4-FFF2-40B4-BE49-F238E27FC236}">
                <a16:creationId xmlns:a16="http://schemas.microsoft.com/office/drawing/2014/main" id="{DD287C7D-A9C0-452B-9B7F-299D771897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dirty="0"/>
              <a:t>Klik for at redigere teksttypografierne i masteren</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4" name="Pladsholder til dato 3">
            <a:extLst>
              <a:ext uri="{FF2B5EF4-FFF2-40B4-BE49-F238E27FC236}">
                <a16:creationId xmlns:a16="http://schemas.microsoft.com/office/drawing/2014/main" id="{25257795-BCA2-47DD-B76F-6DF0611A94E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a:solidFill>
                  <a:schemeClr val="tx1">
                    <a:tint val="75000"/>
                  </a:schemeClr>
                </a:solidFill>
                <a:latin typeface="Montserrat" panose="00000500000000000000" pitchFamily="2" charset="0"/>
              </a:defRPr>
            </a:lvl1pPr>
          </a:lstStyle>
          <a:p>
            <a:fld id="{7849D086-6C96-4529-99E6-97D59C7B286B}" type="datetimeFigureOut">
              <a:rPr lang="da-DK" smtClean="0"/>
              <a:pPr/>
              <a:t>21-06-2021</a:t>
            </a:fld>
            <a:endParaRPr lang="da-DK"/>
          </a:p>
        </p:txBody>
      </p:sp>
      <p:sp>
        <p:nvSpPr>
          <p:cNvPr id="5" name="Pladsholder til sidefod 4">
            <a:extLst>
              <a:ext uri="{FF2B5EF4-FFF2-40B4-BE49-F238E27FC236}">
                <a16:creationId xmlns:a16="http://schemas.microsoft.com/office/drawing/2014/main" id="{09597DF8-938A-4F87-BF59-80E460FFAB5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tx1">
                    <a:tint val="75000"/>
                  </a:schemeClr>
                </a:solidFill>
                <a:latin typeface="Montserrat" panose="00000500000000000000" pitchFamily="2" charset="0"/>
              </a:defRPr>
            </a:lvl1pPr>
          </a:lstStyle>
          <a:p>
            <a:endParaRPr lang="da-DK"/>
          </a:p>
        </p:txBody>
      </p:sp>
      <p:sp>
        <p:nvSpPr>
          <p:cNvPr id="6" name="Pladsholder til slidenummer 5">
            <a:extLst>
              <a:ext uri="{FF2B5EF4-FFF2-40B4-BE49-F238E27FC236}">
                <a16:creationId xmlns:a16="http://schemas.microsoft.com/office/drawing/2014/main" id="{73DE2418-B883-418A-8694-741C69418B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100">
                <a:solidFill>
                  <a:schemeClr val="tx1">
                    <a:tint val="75000"/>
                  </a:schemeClr>
                </a:solidFill>
                <a:latin typeface="Montserrat" panose="00000500000000000000" pitchFamily="2" charset="0"/>
              </a:defRPr>
            </a:lvl1pPr>
          </a:lstStyle>
          <a:p>
            <a:fld id="{45140FF2-A212-49FD-9E76-8AAB2C0D07E0}" type="slidenum">
              <a:rPr lang="da-DK" smtClean="0"/>
              <a:pPr/>
              <a:t>‹nr.›</a:t>
            </a:fld>
            <a:endParaRPr lang="da-DK"/>
          </a:p>
        </p:txBody>
      </p:sp>
    </p:spTree>
    <p:extLst>
      <p:ext uri="{BB962C8B-B14F-4D97-AF65-F5344CB8AC3E}">
        <p14:creationId xmlns:p14="http://schemas.microsoft.com/office/powerpoint/2010/main" val="38866368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60" r:id="rId7"/>
    <p:sldLayoutId id="2147483661" r:id="rId8"/>
    <p:sldLayoutId id="2147483662" r:id="rId9"/>
    <p:sldLayoutId id="2147483663" r:id="rId10"/>
  </p:sldLayoutIdLst>
  <p:txStyles>
    <p:titleStyle>
      <a:lvl1pPr algn="l" defTabSz="914400" rtl="0" eaLnBrk="1" latinLnBrk="0" hangingPunct="1">
        <a:lnSpc>
          <a:spcPct val="90000"/>
        </a:lnSpc>
        <a:spcBef>
          <a:spcPct val="0"/>
        </a:spcBef>
        <a:buNone/>
        <a:defRPr sz="3600" kern="1200">
          <a:solidFill>
            <a:schemeClr val="tx1"/>
          </a:solidFill>
          <a:latin typeface="Montserrat" panose="00000500000000000000" pitchFamily="2" charset="0"/>
          <a:ea typeface="Tahoma" panose="020B0604030504040204" pitchFamily="34" charset="0"/>
          <a:cs typeface="Tahom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ontserrat" panose="00000500000000000000" pitchFamily="2"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2"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ontserrat" panose="00000500000000000000" pitchFamily="2"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ontserrat" panose="00000500000000000000" pitchFamily="2"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mailto:helle@metodecentret.dk" TargetMode="External"/><Relationship Id="rId2" Type="http://schemas.openxmlformats.org/officeDocument/2006/relationships/hyperlink" Target="http://www.metodecentret.dk/" TargetMode="External"/><Relationship Id="rId1" Type="http://schemas.openxmlformats.org/officeDocument/2006/relationships/slideLayout" Target="../slideLayouts/slideLayout2.xml"/><Relationship Id="rId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pPr algn="ctr"/>
            <a:r>
              <a:rPr lang="da-DK" sz="5400" b="1" dirty="0">
                <a:solidFill>
                  <a:srgbClr val="00723F"/>
                </a:solidFill>
              </a:rPr>
              <a:t>Velkommen</a:t>
            </a:r>
          </a:p>
        </p:txBody>
      </p:sp>
      <p:sp>
        <p:nvSpPr>
          <p:cNvPr id="5" name="Pladsholder til indhold 4"/>
          <p:cNvSpPr>
            <a:spLocks noGrp="1"/>
          </p:cNvSpPr>
          <p:nvPr>
            <p:ph idx="1"/>
          </p:nvPr>
        </p:nvSpPr>
        <p:spPr/>
        <p:txBody>
          <a:bodyPr>
            <a:normAutofit/>
          </a:bodyPr>
          <a:lstStyle/>
          <a:p>
            <a:pPr marL="0" indent="0" algn="ctr">
              <a:buNone/>
            </a:pPr>
            <a:r>
              <a:rPr lang="da-DK" sz="4000" dirty="0"/>
              <a:t>Metodecentrets </a:t>
            </a:r>
            <a:r>
              <a:rPr lang="da-DK" sz="4000" dirty="0" err="1"/>
              <a:t>webinar</a:t>
            </a:r>
            <a:r>
              <a:rPr lang="da-DK" sz="4000" dirty="0"/>
              <a:t> om</a:t>
            </a:r>
          </a:p>
          <a:p>
            <a:pPr marL="0" indent="0" algn="ctr">
              <a:buNone/>
            </a:pPr>
            <a:endParaRPr lang="da-DK" sz="4000" dirty="0"/>
          </a:p>
          <a:p>
            <a:pPr marL="0" indent="0" algn="ctr">
              <a:buNone/>
            </a:pPr>
            <a:r>
              <a:rPr lang="da-DK" sz="4000" dirty="0"/>
              <a:t>Overgangen fra ung til voksen </a:t>
            </a:r>
          </a:p>
          <a:p>
            <a:pPr marL="0" indent="0" algn="ctr">
              <a:buNone/>
            </a:pPr>
            <a:r>
              <a:rPr lang="da-DK" sz="4000" dirty="0"/>
              <a:t>med handicap</a:t>
            </a:r>
          </a:p>
          <a:p>
            <a:pPr marL="0" indent="0" algn="ctr">
              <a:buNone/>
            </a:pPr>
            <a:endParaRPr lang="da-DK" sz="1600" dirty="0"/>
          </a:p>
          <a:p>
            <a:pPr marL="0" indent="0" algn="ctr">
              <a:buNone/>
            </a:pPr>
            <a:r>
              <a:rPr lang="da-DK" sz="1600" dirty="0">
                <a:solidFill>
                  <a:srgbClr val="00723F"/>
                </a:solidFill>
              </a:rPr>
              <a:t>Vi starter kl. 12 </a:t>
            </a:r>
          </a:p>
        </p:txBody>
      </p:sp>
    </p:spTree>
    <p:extLst>
      <p:ext uri="{BB962C8B-B14F-4D97-AF65-F5344CB8AC3E}">
        <p14:creationId xmlns:p14="http://schemas.microsoft.com/office/powerpoint/2010/main" val="3858272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tekst 3"/>
          <p:cNvSpPr>
            <a:spLocks noGrp="1"/>
          </p:cNvSpPr>
          <p:nvPr>
            <p:ph type="body" sz="quarter" idx="10"/>
          </p:nvPr>
        </p:nvSpPr>
        <p:spPr>
          <a:xfrm>
            <a:off x="1142973" y="1229563"/>
            <a:ext cx="9532647" cy="3554567"/>
          </a:xfrm>
        </p:spPr>
        <p:txBody>
          <a:bodyPr>
            <a:normAutofit fontScale="25000" lnSpcReduction="20000"/>
          </a:bodyPr>
          <a:lstStyle/>
          <a:p>
            <a:pPr marL="0" indent="0">
              <a:buNone/>
            </a:pPr>
            <a:r>
              <a:rPr lang="da-DK" sz="7200" dirty="0">
                <a:latin typeface="Montserrat" pitchFamily="2" charset="77"/>
              </a:rPr>
              <a:t>Del 1</a:t>
            </a:r>
          </a:p>
          <a:p>
            <a:pPr marL="0" indent="0">
              <a:buNone/>
            </a:pPr>
            <a:r>
              <a:rPr lang="da-DK" sz="6000" dirty="0">
                <a:latin typeface="Montserrat" pitchFamily="2" charset="77"/>
              </a:rPr>
              <a:t>Præsentation af Metodecentret arbejde omkring overgangen fra ung til voksen med handicap.</a:t>
            </a:r>
          </a:p>
          <a:p>
            <a:r>
              <a:rPr lang="da-DK" sz="6000" dirty="0">
                <a:solidFill>
                  <a:schemeClr val="bg1"/>
                </a:solidFill>
                <a:latin typeface="Montserrat" pitchFamily="2" charset="77"/>
              </a:rPr>
              <a:t>Hovedpointer fra gennemgang af international forskningslitteratur om overgangen fra ung til voksen. </a:t>
            </a:r>
          </a:p>
          <a:p>
            <a:r>
              <a:rPr lang="da-DK" sz="6000" dirty="0">
                <a:solidFill>
                  <a:schemeClr val="bg1"/>
                </a:solidFill>
                <a:latin typeface="Montserrat" pitchFamily="2" charset="77"/>
              </a:rPr>
              <a:t>Inspirationskatalog med centrale temaer og forbedringsforslag fra de unge selv og deres pårørende fra pilotprojektet ”Fra ung til voksen” i Randers Kommune.</a:t>
            </a:r>
            <a:br>
              <a:rPr lang="da-DK" sz="6000" dirty="0">
                <a:solidFill>
                  <a:schemeClr val="bg1"/>
                </a:solidFill>
                <a:latin typeface="Montserrat" pitchFamily="2" charset="77"/>
              </a:rPr>
            </a:br>
            <a:br>
              <a:rPr lang="da-DK" sz="6000" dirty="0">
                <a:solidFill>
                  <a:schemeClr val="bg1"/>
                </a:solidFill>
                <a:latin typeface="Montserrat" pitchFamily="2" charset="77"/>
              </a:rPr>
            </a:br>
            <a:r>
              <a:rPr lang="da-DK" sz="6000" dirty="0">
                <a:solidFill>
                  <a:schemeClr val="bg1"/>
                </a:solidFill>
                <a:latin typeface="Montserrat" pitchFamily="2" charset="77"/>
              </a:rPr>
              <a:t>v/ Helle Høgh, Metodecenteret </a:t>
            </a:r>
            <a:br>
              <a:rPr lang="da-DK" sz="4800" dirty="0">
                <a:solidFill>
                  <a:schemeClr val="bg1"/>
                </a:solidFill>
                <a:latin typeface="Montserrat" pitchFamily="2" charset="77"/>
              </a:rPr>
            </a:br>
            <a:endParaRPr lang="da-DK" sz="4800" dirty="0">
              <a:latin typeface="Montserrat" pitchFamily="2" charset="77"/>
            </a:endParaRPr>
          </a:p>
          <a:p>
            <a:pPr marL="0" indent="0">
              <a:buNone/>
            </a:pPr>
            <a:r>
              <a:rPr lang="da-DK" sz="7200" dirty="0">
                <a:latin typeface="Montserrat" pitchFamily="2" charset="77"/>
              </a:rPr>
              <a:t>Del 2</a:t>
            </a:r>
          </a:p>
          <a:p>
            <a:pPr marL="0" indent="0">
              <a:buNone/>
            </a:pPr>
            <a:r>
              <a:rPr lang="da-DK" sz="6000" dirty="0">
                <a:latin typeface="Montserrat" pitchFamily="2" charset="77"/>
              </a:rPr>
              <a:t>Hvordan kan det kommunale handicapområde bruge viden i den videre tilrettelæggelse af samarbejdet omkring overgangen fra ung til voksen? </a:t>
            </a:r>
          </a:p>
          <a:p>
            <a:pPr marL="0" indent="0">
              <a:buNone/>
            </a:pPr>
            <a:r>
              <a:rPr lang="da-DK" sz="6000" dirty="0">
                <a:latin typeface="Montserrat" pitchFamily="2" charset="77"/>
              </a:rPr>
              <a:t>Set fra et børnehandicap og voksenhandicap perspektiv </a:t>
            </a:r>
            <a:br>
              <a:rPr lang="da-DK" sz="6000" dirty="0">
                <a:latin typeface="Montserrat" pitchFamily="2" charset="77"/>
              </a:rPr>
            </a:br>
            <a:endParaRPr lang="da-DK" sz="6000" dirty="0">
              <a:latin typeface="Montserrat" pitchFamily="2" charset="77"/>
            </a:endParaRPr>
          </a:p>
          <a:p>
            <a:pPr marL="0" indent="0">
              <a:buNone/>
            </a:pPr>
            <a:r>
              <a:rPr lang="da-DK" sz="6000" dirty="0">
                <a:latin typeface="Montserrat" pitchFamily="2" charset="77"/>
              </a:rPr>
              <a:t>v/ Mads Andreasen, Chef for Børnehandicap og Runa Steenfeldt, Chef for Voksenhandicap i Randers Kommune</a:t>
            </a:r>
          </a:p>
          <a:p>
            <a:pPr marL="0" indent="0">
              <a:buNone/>
            </a:pPr>
            <a:endParaRPr lang="da-DK" sz="4800" dirty="0">
              <a:latin typeface="Montserrat" pitchFamily="2" charset="77"/>
            </a:endParaRPr>
          </a:p>
          <a:p>
            <a:pPr marL="0" indent="0">
              <a:buNone/>
            </a:pPr>
            <a:r>
              <a:rPr lang="da-DK" sz="7200" dirty="0">
                <a:latin typeface="Montserrat" pitchFamily="2" charset="77"/>
              </a:rPr>
              <a:t>Del 3</a:t>
            </a:r>
          </a:p>
          <a:p>
            <a:pPr marL="0" indent="0">
              <a:buNone/>
            </a:pPr>
            <a:r>
              <a:rPr lang="da-DK" sz="6000" dirty="0">
                <a:latin typeface="Montserrat" pitchFamily="2" charset="77"/>
              </a:rPr>
              <a:t>Spørgsmål fra chatten</a:t>
            </a:r>
          </a:p>
          <a:p>
            <a:pPr marL="0" indent="0">
              <a:buNone/>
            </a:pPr>
            <a:endParaRPr lang="da-DK" sz="4800" dirty="0">
              <a:latin typeface="Montserrat" pitchFamily="2" charset="77"/>
            </a:endParaRPr>
          </a:p>
          <a:p>
            <a:pPr lvl="1"/>
            <a:endParaRPr lang="da-DK" sz="4800" dirty="0">
              <a:solidFill>
                <a:schemeClr val="bg1"/>
              </a:solidFill>
              <a:latin typeface="Montserrat" pitchFamily="2" charset="77"/>
            </a:endParaRPr>
          </a:p>
          <a:p>
            <a:pPr lvl="1"/>
            <a:endParaRPr lang="da-DK" sz="4800" dirty="0">
              <a:latin typeface="Montserrat" pitchFamily="2" charset="77"/>
            </a:endParaRPr>
          </a:p>
          <a:p>
            <a:pPr marL="125412" indent="0">
              <a:spcBef>
                <a:spcPts val="0"/>
              </a:spcBef>
              <a:buNone/>
            </a:pPr>
            <a:endParaRPr lang="da-DK" sz="1600" dirty="0"/>
          </a:p>
        </p:txBody>
      </p:sp>
      <p:pic>
        <p:nvPicPr>
          <p:cNvPr id="1026" name="6935AFB1-E15B-45D6-8A25-16941D37BC84" descr="6935AFB1-E15B-45D6-8A25-16941D37BC84"/>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5416213" y="-9048750"/>
            <a:ext cx="9000000" cy="675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Undertitel 1"/>
          <p:cNvSpPr>
            <a:spLocks noGrp="1"/>
          </p:cNvSpPr>
          <p:nvPr>
            <p:ph type="subTitle" idx="1"/>
          </p:nvPr>
        </p:nvSpPr>
        <p:spPr>
          <a:xfrm>
            <a:off x="1142973" y="579451"/>
            <a:ext cx="4610620" cy="615822"/>
          </a:xfrm>
        </p:spPr>
        <p:txBody>
          <a:bodyPr/>
          <a:lstStyle/>
          <a:p>
            <a:r>
              <a:rPr lang="da-DK" sz="3500" dirty="0">
                <a:latin typeface="Montserrat" pitchFamily="2" charset="77"/>
              </a:rPr>
              <a:t>Program</a:t>
            </a:r>
          </a:p>
        </p:txBody>
      </p:sp>
    </p:spTree>
    <p:extLst>
      <p:ext uri="{BB962C8B-B14F-4D97-AF65-F5344CB8AC3E}">
        <p14:creationId xmlns:p14="http://schemas.microsoft.com/office/powerpoint/2010/main" val="16832082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p:cNvSpPr>
            <a:spLocks noGrp="1"/>
          </p:cNvSpPr>
          <p:nvPr>
            <p:ph type="subTitle" idx="1"/>
          </p:nvPr>
        </p:nvSpPr>
        <p:spPr/>
        <p:txBody>
          <a:bodyPr/>
          <a:lstStyle/>
          <a:p>
            <a:r>
              <a:rPr lang="da-DK" dirty="0">
                <a:latin typeface="Montserrat" pitchFamily="2" charset="77"/>
              </a:rPr>
              <a:t>Litteraturgennemgang</a:t>
            </a:r>
          </a:p>
        </p:txBody>
      </p:sp>
      <p:sp>
        <p:nvSpPr>
          <p:cNvPr id="4" name="Pladsholder til tekst 3"/>
          <p:cNvSpPr>
            <a:spLocks noGrp="1"/>
          </p:cNvSpPr>
          <p:nvPr>
            <p:ph type="body" sz="quarter" idx="10"/>
          </p:nvPr>
        </p:nvSpPr>
        <p:spPr/>
        <p:txBody>
          <a:bodyPr/>
          <a:lstStyle/>
          <a:p>
            <a:pPr marL="285750" indent="-285750">
              <a:spcAft>
                <a:spcPts val="1200"/>
              </a:spcAft>
            </a:pPr>
            <a:r>
              <a:rPr lang="da-DK" sz="1600" dirty="0">
                <a:latin typeface="Montserrat" pitchFamily="2" charset="77"/>
              </a:rPr>
              <a:t>Problemstillinger i forbindelse med overgangen til voksenlivet for unge med handicap er velkendte og</a:t>
            </a:r>
          </a:p>
          <a:p>
            <a:pPr marL="285750" indent="-285750">
              <a:spcAft>
                <a:spcPts val="1200"/>
              </a:spcAft>
            </a:pPr>
            <a:r>
              <a:rPr lang="da-DK" sz="1600" dirty="0">
                <a:latin typeface="Montserrat" pitchFamily="2" charset="77"/>
              </a:rPr>
              <a:t>Men: Begrænset viden om løsninger. Litteraturen er primært </a:t>
            </a:r>
            <a:r>
              <a:rPr lang="da-DK" sz="1600" i="1" dirty="0">
                <a:latin typeface="Montserrat" pitchFamily="2" charset="77"/>
              </a:rPr>
              <a:t>problemorienteret</a:t>
            </a:r>
            <a:r>
              <a:rPr lang="da-DK" sz="1600" dirty="0">
                <a:latin typeface="Montserrat" pitchFamily="2" charset="77"/>
              </a:rPr>
              <a:t>.</a:t>
            </a:r>
          </a:p>
          <a:p>
            <a:pPr marL="285750" indent="-285750"/>
            <a:r>
              <a:rPr lang="da-DK" sz="1600" dirty="0">
                <a:latin typeface="Montserrat" pitchFamily="2" charset="77"/>
              </a:rPr>
              <a:t>Unge med handicap er en heterogen gruppe. Vi har set på nogle af de tendenser, som </a:t>
            </a:r>
            <a:r>
              <a:rPr lang="da-DK" sz="1600" i="1" dirty="0">
                <a:latin typeface="Montserrat" pitchFamily="2" charset="77"/>
              </a:rPr>
              <a:t>potentielt</a:t>
            </a:r>
            <a:r>
              <a:rPr lang="da-DK" sz="1600" dirty="0">
                <a:latin typeface="Montserrat" pitchFamily="2" charset="77"/>
              </a:rPr>
              <a:t> kan gøre sig gældende for alle unge med handicap</a:t>
            </a:r>
            <a:r>
              <a:rPr lang="da-DK" sz="1600" dirty="0">
                <a:latin typeface="Montserrat" pitchFamily="2" charset="77"/>
                <a:ea typeface="Open Sans" panose="020B0606030504020204" pitchFamily="34" charset="0"/>
                <a:cs typeface="Open Sans" panose="020B0606030504020204" pitchFamily="34" charset="0"/>
              </a:rPr>
              <a:t>.</a:t>
            </a:r>
          </a:p>
          <a:p>
            <a:pPr marL="125412" indent="0">
              <a:spcBef>
                <a:spcPts val="0"/>
              </a:spcBef>
              <a:buNone/>
            </a:pPr>
            <a:endParaRPr lang="da-DK" sz="1600" dirty="0">
              <a:latin typeface="Montserrat" pitchFamily="2" charset="77"/>
            </a:endParaRPr>
          </a:p>
        </p:txBody>
      </p:sp>
      <p:pic>
        <p:nvPicPr>
          <p:cNvPr id="5" name="Pladsholder til billede 4"/>
          <p:cNvPicPr>
            <a:picLocks noGrp="1" noChangeAspect="1"/>
          </p:cNvPicPr>
          <p:nvPr>
            <p:ph type="pic" sz="quarter" idx="4294967295"/>
          </p:nvPr>
        </p:nvPicPr>
        <p:blipFill rotWithShape="1">
          <a:blip r:embed="rId3" cstate="hqprint">
            <a:extLst>
              <a:ext uri="{28A0092B-C50C-407E-A947-70E740481C1C}">
                <a14:useLocalDpi xmlns:a14="http://schemas.microsoft.com/office/drawing/2010/main" val="0"/>
              </a:ext>
            </a:extLst>
          </a:blip>
          <a:srcRect l="14244" r="14244"/>
          <a:stretch/>
        </p:blipFill>
        <p:spPr>
          <a:xfrm rot="5400000">
            <a:off x="6657900" y="1156396"/>
            <a:ext cx="4120384" cy="4155217"/>
          </a:xfrm>
        </p:spPr>
      </p:pic>
      <p:pic>
        <p:nvPicPr>
          <p:cNvPr id="1026" name="6935AFB1-E15B-45D6-8A25-16941D37BC84" descr="6935AFB1-E15B-45D6-8A25-16941D37BC84"/>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5416213" y="-9048750"/>
            <a:ext cx="9000000" cy="675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84579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titel 2"/>
          <p:cNvSpPr>
            <a:spLocks noGrp="1"/>
          </p:cNvSpPr>
          <p:nvPr>
            <p:ph type="subTitle" idx="1"/>
          </p:nvPr>
        </p:nvSpPr>
        <p:spPr/>
        <p:txBody>
          <a:bodyPr/>
          <a:lstStyle/>
          <a:p>
            <a:r>
              <a:rPr lang="da-DK" dirty="0">
                <a:latin typeface="Montserrat" panose="00000500000000000000" pitchFamily="2" charset="0"/>
              </a:rPr>
              <a:t>Konklusion: Et </a:t>
            </a:r>
            <a:r>
              <a:rPr lang="da-DK" dirty="0" err="1">
                <a:latin typeface="Montserrat" panose="00000500000000000000" pitchFamily="2" charset="0"/>
              </a:rPr>
              <a:t>videnshul</a:t>
            </a:r>
            <a:endParaRPr lang="da-DK" dirty="0">
              <a:latin typeface="Montserrat" panose="00000500000000000000" pitchFamily="2" charset="0"/>
            </a:endParaRPr>
          </a:p>
        </p:txBody>
      </p:sp>
      <p:sp>
        <p:nvSpPr>
          <p:cNvPr id="4" name="Pladsholder til tekst 3"/>
          <p:cNvSpPr>
            <a:spLocks noGrp="1"/>
          </p:cNvSpPr>
          <p:nvPr>
            <p:ph type="body" sz="quarter" idx="10"/>
          </p:nvPr>
        </p:nvSpPr>
        <p:spPr/>
        <p:txBody>
          <a:bodyPr>
            <a:normAutofit fontScale="92500" lnSpcReduction="10000"/>
          </a:bodyPr>
          <a:lstStyle/>
          <a:p>
            <a:pPr marL="0" indent="0">
              <a:spcAft>
                <a:spcPts val="600"/>
              </a:spcAft>
              <a:buNone/>
            </a:pPr>
            <a:r>
              <a:rPr lang="da-DK" sz="1600" dirty="0">
                <a:latin typeface="Montserrat" panose="00000500000000000000" pitchFamily="2" charset="0"/>
              </a:rPr>
              <a:t>Der er et fortsat behov for at styrke </a:t>
            </a:r>
            <a:r>
              <a:rPr lang="da-DK" sz="1600" dirty="0" err="1">
                <a:latin typeface="Montserrat" panose="00000500000000000000" pitchFamily="2" charset="0"/>
              </a:rPr>
              <a:t>vidensgrundlaget</a:t>
            </a:r>
            <a:endParaRPr lang="da-DK" sz="1600" dirty="0">
              <a:latin typeface="Montserrat" panose="00000500000000000000" pitchFamily="2" charset="0"/>
            </a:endParaRPr>
          </a:p>
          <a:p>
            <a:pPr marL="0" indent="0">
              <a:spcAft>
                <a:spcPts val="600"/>
              </a:spcAft>
              <a:buNone/>
            </a:pPr>
            <a:r>
              <a:rPr lang="da-DK" sz="1600" dirty="0">
                <a:latin typeface="Montserrat" panose="00000500000000000000" pitchFamily="2" charset="0"/>
              </a:rPr>
              <a:t>Men litteraturen peger på... </a:t>
            </a:r>
          </a:p>
          <a:p>
            <a:pPr>
              <a:spcAft>
                <a:spcPts val="600"/>
              </a:spcAft>
            </a:pPr>
            <a:r>
              <a:rPr lang="da-DK" sz="1600" dirty="0">
                <a:latin typeface="Montserrat" panose="00000500000000000000" pitchFamily="2" charset="0"/>
              </a:rPr>
              <a:t>Potentiale for at styrke</a:t>
            </a:r>
            <a:r>
              <a:rPr lang="da-DK" sz="1600" b="1" dirty="0">
                <a:latin typeface="Montserrat" panose="00000500000000000000" pitchFamily="2" charset="0"/>
              </a:rPr>
              <a:t> inddragelsen</a:t>
            </a:r>
            <a:r>
              <a:rPr lang="da-DK" sz="1600" dirty="0">
                <a:latin typeface="Montserrat" panose="00000500000000000000" pitchFamily="2" charset="0"/>
              </a:rPr>
              <a:t> af den unge </a:t>
            </a:r>
            <a:r>
              <a:rPr lang="da-DK" sz="1600" b="1" dirty="0">
                <a:latin typeface="Montserrat" panose="00000500000000000000" pitchFamily="2" charset="0"/>
              </a:rPr>
              <a:t>tidligere</a:t>
            </a:r>
            <a:r>
              <a:rPr lang="da-DK" sz="1600" dirty="0">
                <a:latin typeface="Montserrat" panose="00000500000000000000" pitchFamily="2" charset="0"/>
              </a:rPr>
              <a:t> i processen.</a:t>
            </a:r>
          </a:p>
          <a:p>
            <a:pPr>
              <a:spcAft>
                <a:spcPts val="600"/>
              </a:spcAft>
            </a:pPr>
            <a:r>
              <a:rPr lang="da-DK" sz="1600" b="1" dirty="0">
                <a:latin typeface="Montserrat" panose="00000500000000000000" pitchFamily="2" charset="0"/>
              </a:rPr>
              <a:t>Informationsbehovet</a:t>
            </a:r>
            <a:r>
              <a:rPr lang="da-DK" sz="1600" dirty="0">
                <a:latin typeface="Montserrat" panose="00000500000000000000" pitchFamily="2" charset="0"/>
              </a:rPr>
              <a:t> i forbindelse med overgangen er stort. </a:t>
            </a:r>
          </a:p>
          <a:p>
            <a:pPr>
              <a:spcAft>
                <a:spcPts val="600"/>
              </a:spcAft>
            </a:pPr>
            <a:r>
              <a:rPr lang="da-DK" sz="1600" dirty="0">
                <a:latin typeface="Montserrat" panose="00000500000000000000" pitchFamily="2" charset="0"/>
              </a:rPr>
              <a:t>Forbedret koordination mellem forvaltninger. </a:t>
            </a:r>
          </a:p>
          <a:p>
            <a:pPr>
              <a:spcAft>
                <a:spcPts val="600"/>
              </a:spcAft>
            </a:pPr>
            <a:r>
              <a:rPr lang="da-DK" sz="1600" dirty="0">
                <a:latin typeface="Montserrat" panose="00000500000000000000" pitchFamily="2" charset="0"/>
              </a:rPr>
              <a:t>Fokus på den sociale dimension og inklusion af unge med handicap i foreningsliv, uddannelse og beskæftigelse.</a:t>
            </a:r>
          </a:p>
          <a:p>
            <a:pPr marL="0" indent="0">
              <a:buNone/>
            </a:pPr>
            <a:endParaRPr lang="da-DK" sz="1600" dirty="0">
              <a:latin typeface="Montserrat" panose="00000500000000000000" pitchFamily="2" charset="0"/>
            </a:endParaRPr>
          </a:p>
        </p:txBody>
      </p:sp>
      <p:pic>
        <p:nvPicPr>
          <p:cNvPr id="6" name="Pladsholder til billede 5"/>
          <p:cNvPicPr>
            <a:picLocks noGrp="1" noChangeAspect="1"/>
          </p:cNvPicPr>
          <p:nvPr>
            <p:ph type="pic" sz="quarter" idx="4294967295"/>
          </p:nvPr>
        </p:nvPicPr>
        <p:blipFill rotWithShape="1">
          <a:blip r:embed="rId3" cstate="hqprint">
            <a:extLst>
              <a:ext uri="{28A0092B-C50C-407E-A947-70E740481C1C}">
                <a14:useLocalDpi xmlns:a14="http://schemas.microsoft.com/office/drawing/2010/main" val="0"/>
              </a:ext>
            </a:extLst>
          </a:blip>
          <a:srcRect l="35591" r="21379"/>
          <a:stretch/>
        </p:blipFill>
        <p:spPr>
          <a:xfrm>
            <a:off x="6823710" y="1212136"/>
            <a:ext cx="3876092" cy="4186800"/>
          </a:xfrm>
        </p:spPr>
      </p:pic>
      <p:pic>
        <p:nvPicPr>
          <p:cNvPr id="1026" name="6935AFB1-E15B-45D6-8A25-16941D37BC84" descr="6935AFB1-E15B-45D6-8A25-16941D37BC84"/>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5416213" y="-9048750"/>
            <a:ext cx="9000000" cy="675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ktangel 1"/>
          <p:cNvSpPr/>
          <p:nvPr/>
        </p:nvSpPr>
        <p:spPr>
          <a:xfrm>
            <a:off x="714764" y="5280719"/>
            <a:ext cx="2180405" cy="317587"/>
          </a:xfrm>
          <a:prstGeom prst="rect">
            <a:avLst/>
          </a:prstGeom>
        </p:spPr>
        <p:txBody>
          <a:bodyPr wrap="none">
            <a:spAutoFit/>
          </a:bodyPr>
          <a:lstStyle/>
          <a:p>
            <a:pPr lvl="0">
              <a:lnSpc>
                <a:spcPct val="150000"/>
              </a:lnSpc>
            </a:pPr>
            <a:r>
              <a:rPr lang="da-DK" sz="1100" dirty="0">
                <a:solidFill>
                  <a:schemeClr val="bg1"/>
                </a:solidFill>
                <a:latin typeface="Montserrat" panose="00000500000000000000" pitchFamily="2" charset="0"/>
                <a:ea typeface="Open Sans" panose="020B0606030504020204" pitchFamily="34" charset="0"/>
                <a:cs typeface="Open Sans" panose="020B0606030504020204" pitchFamily="34" charset="0"/>
              </a:rPr>
              <a:t>Høstrup, M. &amp; Høgh, H. (2019)</a:t>
            </a:r>
          </a:p>
        </p:txBody>
      </p:sp>
    </p:spTree>
    <p:extLst>
      <p:ext uri="{BB962C8B-B14F-4D97-AF65-F5344CB8AC3E}">
        <p14:creationId xmlns:p14="http://schemas.microsoft.com/office/powerpoint/2010/main" val="2978463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p:cNvSpPr>
            <a:spLocks noGrp="1"/>
          </p:cNvSpPr>
          <p:nvPr>
            <p:ph type="subTitle" idx="1"/>
          </p:nvPr>
        </p:nvSpPr>
        <p:spPr>
          <a:xfrm>
            <a:off x="1104474" y="1038049"/>
            <a:ext cx="4351445" cy="615822"/>
          </a:xfrm>
        </p:spPr>
        <p:txBody>
          <a:bodyPr/>
          <a:lstStyle/>
          <a:p>
            <a:r>
              <a:rPr lang="da-DK" dirty="0">
                <a:latin typeface="Montserrat" panose="00000500000000000000" pitchFamily="2" charset="0"/>
              </a:rPr>
              <a:t>Fra ung til voksen i Randers Kommune</a:t>
            </a:r>
          </a:p>
        </p:txBody>
      </p:sp>
      <p:sp>
        <p:nvSpPr>
          <p:cNvPr id="3" name="Pladsholder til tekst 2"/>
          <p:cNvSpPr>
            <a:spLocks noGrp="1"/>
          </p:cNvSpPr>
          <p:nvPr>
            <p:ph type="body" sz="quarter" idx="10"/>
          </p:nvPr>
        </p:nvSpPr>
        <p:spPr>
          <a:xfrm>
            <a:off x="1095385" y="1844369"/>
            <a:ext cx="4836785" cy="3554567"/>
          </a:xfrm>
        </p:spPr>
        <p:txBody>
          <a:bodyPr>
            <a:normAutofit/>
          </a:bodyPr>
          <a:lstStyle/>
          <a:p>
            <a:pPr marL="0" indent="0">
              <a:buNone/>
            </a:pPr>
            <a:r>
              <a:rPr lang="da-DK" sz="1500" dirty="0">
                <a:latin typeface="Montserrat" panose="00000500000000000000" pitchFamily="2" charset="0"/>
              </a:rPr>
              <a:t>En kortlægning af samarbejdsflader i systemet for unge med handicap i 16-25 år.</a:t>
            </a:r>
          </a:p>
          <a:p>
            <a:pPr lvl="1"/>
            <a:r>
              <a:rPr lang="da-DK" sz="1500" dirty="0">
                <a:solidFill>
                  <a:schemeClr val="bg1"/>
                </a:solidFill>
                <a:ea typeface="Open Sans Light" panose="020B0306030504020204" pitchFamily="34" charset="0"/>
                <a:cs typeface="Open Sans Light" panose="020B0306030504020204" pitchFamily="34" charset="0"/>
              </a:rPr>
              <a:t>Hvordan oplever de unge samarbejdet? </a:t>
            </a:r>
          </a:p>
          <a:p>
            <a:pPr lvl="1"/>
            <a:r>
              <a:rPr lang="da-DK" sz="1500" dirty="0">
                <a:solidFill>
                  <a:schemeClr val="bg1"/>
                </a:solidFill>
                <a:ea typeface="Open Sans Light" panose="020B0306030504020204" pitchFamily="34" charset="0"/>
                <a:cs typeface="Open Sans Light" panose="020B0306030504020204" pitchFamily="34" charset="0"/>
              </a:rPr>
              <a:t>Hvor er der forbedringspotentialer? </a:t>
            </a:r>
          </a:p>
          <a:p>
            <a:pPr lvl="1"/>
            <a:r>
              <a:rPr lang="da-DK" sz="1500" dirty="0">
                <a:solidFill>
                  <a:schemeClr val="bg1"/>
                </a:solidFill>
                <a:ea typeface="Open Sans Light" panose="020B0306030504020204" pitchFamily="34" charset="0"/>
                <a:cs typeface="Open Sans Light" panose="020B0306030504020204" pitchFamily="34" charset="0"/>
              </a:rPr>
              <a:t>Hvilke idéer har de unge selv til forbedringer?</a:t>
            </a:r>
          </a:p>
          <a:p>
            <a:pPr marL="457200" lvl="1" indent="0">
              <a:buNone/>
            </a:pPr>
            <a:endParaRPr lang="da-DK" sz="1600" dirty="0">
              <a:solidFill>
                <a:schemeClr val="bg1"/>
              </a:solidFill>
              <a:ea typeface="Open Sans Light" panose="020B0306030504020204" pitchFamily="34" charset="0"/>
              <a:cs typeface="Open Sans Light" panose="020B0306030504020204" pitchFamily="34" charset="0"/>
            </a:endParaRPr>
          </a:p>
          <a:p>
            <a:pPr marL="0" indent="0">
              <a:buNone/>
            </a:pPr>
            <a:r>
              <a:rPr lang="da-DK" sz="1500" dirty="0">
                <a:latin typeface="Montserrat" panose="00000500000000000000" pitchFamily="2" charset="0"/>
              </a:rPr>
              <a:t>Inspirationskatalog målrettet det kommunale handicapområde med udgangspunkt i de unge og deres pårørendes erfaringer.</a:t>
            </a:r>
          </a:p>
          <a:p>
            <a:pPr marL="0" indent="0">
              <a:buNone/>
            </a:pPr>
            <a:endParaRPr lang="da-DK" sz="1600" dirty="0">
              <a:latin typeface="Montserrat" panose="00000500000000000000" pitchFamily="2" charset="0"/>
            </a:endParaRPr>
          </a:p>
        </p:txBody>
      </p:sp>
      <p:pic>
        <p:nvPicPr>
          <p:cNvPr id="5" name="Pladsholder til billede 4"/>
          <p:cNvPicPr>
            <a:picLocks noGrp="1" noChangeAspect="1"/>
          </p:cNvPicPr>
          <p:nvPr>
            <p:ph type="pic" sz="quarter" idx="4294967295"/>
          </p:nvPr>
        </p:nvPicPr>
        <p:blipFill>
          <a:blip r:embed="rId3" cstate="hqprint">
            <a:extLst>
              <a:ext uri="{28A0092B-C50C-407E-A947-70E740481C1C}">
                <a14:useLocalDpi xmlns:a14="http://schemas.microsoft.com/office/drawing/2010/main" val="0"/>
              </a:ext>
            </a:extLst>
          </a:blip>
          <a:srcRect l="17436" r="17436"/>
          <a:stretch>
            <a:fillRect/>
          </a:stretch>
        </p:blipFill>
        <p:spPr>
          <a:xfrm>
            <a:off x="6176213" y="1227895"/>
            <a:ext cx="4522268" cy="4096014"/>
          </a:xfrm>
        </p:spPr>
      </p:pic>
      <p:sp>
        <p:nvSpPr>
          <p:cNvPr id="4" name="Rektangel 3"/>
          <p:cNvSpPr/>
          <p:nvPr/>
        </p:nvSpPr>
        <p:spPr>
          <a:xfrm>
            <a:off x="5455919" y="4498744"/>
            <a:ext cx="3230881" cy="1015663"/>
          </a:xfrm>
          <a:prstGeom prst="rect">
            <a:avLst/>
          </a:prstGeom>
          <a:solidFill>
            <a:schemeClr val="accent6">
              <a:lumMod val="40000"/>
              <a:lumOff val="60000"/>
            </a:schemeClr>
          </a:solidFill>
        </p:spPr>
        <p:txBody>
          <a:bodyPr wrap="square">
            <a:spAutoFit/>
          </a:bodyPr>
          <a:lstStyle/>
          <a:p>
            <a:r>
              <a:rPr lang="da-DK" sz="1500" dirty="0">
                <a:latin typeface="Montserrat" panose="00000500000000000000" pitchFamily="2" charset="0"/>
              </a:rPr>
              <a:t>Deltagere = Erfaringseksperter</a:t>
            </a:r>
          </a:p>
          <a:p>
            <a:r>
              <a:rPr lang="da-DK" sz="1500" b="1" dirty="0">
                <a:latin typeface="Montserrat" panose="00000500000000000000" pitchFamily="2" charset="0"/>
              </a:rPr>
              <a:t>9 unge (18-24 år):</a:t>
            </a:r>
          </a:p>
          <a:p>
            <a:pPr marL="285750" indent="-285750">
              <a:buFont typeface="Arial" panose="020B0604020202020204" pitchFamily="34" charset="0"/>
              <a:buChar char="•"/>
            </a:pPr>
            <a:r>
              <a:rPr lang="da-DK" sz="1500" dirty="0">
                <a:latin typeface="Montserrat" panose="00000500000000000000" pitchFamily="2" charset="0"/>
              </a:rPr>
              <a:t>Mentale og fysiske handicap</a:t>
            </a:r>
          </a:p>
          <a:p>
            <a:pPr marL="285750" indent="-285750">
              <a:buFont typeface="Arial" panose="020B0604020202020204" pitchFamily="34" charset="0"/>
              <a:buChar char="•"/>
            </a:pPr>
            <a:r>
              <a:rPr lang="da-DK" sz="1500" dirty="0">
                <a:latin typeface="Montserrat" panose="00000500000000000000" pitchFamily="2" charset="0"/>
              </a:rPr>
              <a:t>4 pårørende</a:t>
            </a:r>
          </a:p>
        </p:txBody>
      </p:sp>
    </p:spTree>
    <p:extLst>
      <p:ext uri="{BB962C8B-B14F-4D97-AF65-F5344CB8AC3E}">
        <p14:creationId xmlns:p14="http://schemas.microsoft.com/office/powerpoint/2010/main" val="3286118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p:cNvSpPr>
            <a:spLocks noGrp="1"/>
          </p:cNvSpPr>
          <p:nvPr>
            <p:ph type="subTitle" idx="1"/>
          </p:nvPr>
        </p:nvSpPr>
        <p:spPr>
          <a:xfrm>
            <a:off x="1077588" y="774662"/>
            <a:ext cx="8348136" cy="615822"/>
          </a:xfrm>
        </p:spPr>
        <p:txBody>
          <a:bodyPr/>
          <a:lstStyle/>
          <a:p>
            <a:r>
              <a:rPr lang="da-DK" dirty="0">
                <a:latin typeface="Montserrat" panose="00000500000000000000" pitchFamily="2" charset="0"/>
              </a:rPr>
              <a:t>Metodeafprøvning som ramme for projektet</a:t>
            </a:r>
          </a:p>
        </p:txBody>
      </p:sp>
      <p:sp>
        <p:nvSpPr>
          <p:cNvPr id="3" name="Pladsholder til tekst 2"/>
          <p:cNvSpPr>
            <a:spLocks noGrp="1"/>
          </p:cNvSpPr>
          <p:nvPr>
            <p:ph type="body" sz="quarter" idx="10"/>
          </p:nvPr>
        </p:nvSpPr>
        <p:spPr>
          <a:xfrm>
            <a:off x="1077588" y="1912949"/>
            <a:ext cx="5018412" cy="3554567"/>
          </a:xfrm>
        </p:spPr>
        <p:txBody>
          <a:bodyPr>
            <a:normAutofit/>
          </a:bodyPr>
          <a:lstStyle/>
          <a:p>
            <a:pPr marL="0" indent="0">
              <a:buNone/>
            </a:pPr>
            <a:r>
              <a:rPr lang="da-DK" sz="1500" b="1" dirty="0">
                <a:latin typeface="Montserrat" panose="00000500000000000000" pitchFamily="2" charset="0"/>
              </a:rPr>
              <a:t>Erfaringsbaseret Design</a:t>
            </a:r>
          </a:p>
          <a:p>
            <a:pPr marL="0" indent="0">
              <a:buNone/>
            </a:pPr>
            <a:r>
              <a:rPr lang="da-DK" sz="1500" dirty="0">
                <a:latin typeface="Montserrat" panose="00000500000000000000" pitchFamily="2" charset="0"/>
              </a:rPr>
              <a:t>Velafprøvet metode fra England til kvalitetsudvikling af service på sundhedsområdet.</a:t>
            </a:r>
          </a:p>
          <a:p>
            <a:pPr marL="0" indent="0">
              <a:buNone/>
            </a:pPr>
            <a:endParaRPr lang="da-DK" sz="1500" dirty="0">
              <a:latin typeface="Montserrat" panose="00000500000000000000" pitchFamily="2" charset="0"/>
            </a:endParaRPr>
          </a:p>
          <a:p>
            <a:pPr marL="0" indent="0">
              <a:buNone/>
            </a:pPr>
            <a:r>
              <a:rPr lang="da-DK" sz="1500" dirty="0">
                <a:latin typeface="Montserrat" panose="00000500000000000000" pitchFamily="2" charset="0"/>
              </a:rPr>
              <a:t>Inspirationen bag projektets tilrettelæggelse.</a:t>
            </a:r>
          </a:p>
          <a:p>
            <a:pPr marL="0" indent="0">
              <a:buNone/>
            </a:pPr>
            <a:endParaRPr lang="da-DK" sz="1800" b="1" dirty="0"/>
          </a:p>
        </p:txBody>
      </p:sp>
      <p:sp>
        <p:nvSpPr>
          <p:cNvPr id="5" name="Tekstfelt 4">
            <a:extLst>
              <a:ext uri="{FF2B5EF4-FFF2-40B4-BE49-F238E27FC236}">
                <a16:creationId xmlns:a16="http://schemas.microsoft.com/office/drawing/2014/main" id="{EC6E36F9-F81B-274A-A138-70DE54B0EE9C}"/>
              </a:ext>
            </a:extLst>
          </p:cNvPr>
          <p:cNvSpPr txBox="1"/>
          <p:nvPr/>
        </p:nvSpPr>
        <p:spPr>
          <a:xfrm>
            <a:off x="6476908" y="1686550"/>
            <a:ext cx="4141562" cy="3416320"/>
          </a:xfrm>
          <a:prstGeom prst="rect">
            <a:avLst/>
          </a:prstGeom>
          <a:noFill/>
        </p:spPr>
        <p:txBody>
          <a:bodyPr wrap="square" rtlCol="0">
            <a:spAutoFit/>
          </a:bodyPr>
          <a:lstStyle/>
          <a:p>
            <a:endParaRPr lang="da-DK" sz="1500" b="1" dirty="0">
              <a:solidFill>
                <a:schemeClr val="bg1"/>
              </a:solidFill>
              <a:latin typeface="Montserrat" pitchFamily="2" charset="77"/>
            </a:endParaRPr>
          </a:p>
          <a:p>
            <a:r>
              <a:rPr lang="da-DK" sz="1500" b="1" dirty="0">
                <a:solidFill>
                  <a:schemeClr val="bg1"/>
                </a:solidFill>
                <a:latin typeface="Montserrat" pitchFamily="2" charset="77"/>
              </a:rPr>
              <a:t>Procesforløb:</a:t>
            </a:r>
          </a:p>
          <a:p>
            <a:r>
              <a:rPr lang="da-DK" sz="1500" dirty="0">
                <a:solidFill>
                  <a:schemeClr val="bg1"/>
                </a:solidFill>
                <a:latin typeface="Montserrat" pitchFamily="2" charset="77"/>
              </a:rPr>
              <a:t>Individuelle interview ud fra erfaringer med overgangen</a:t>
            </a:r>
          </a:p>
          <a:p>
            <a:pPr marL="285750" indent="-285750">
              <a:buFont typeface="Arial" panose="020B0604020202020204" pitchFamily="34" charset="0"/>
              <a:buChar char="•"/>
            </a:pPr>
            <a:r>
              <a:rPr lang="da-DK" sz="1500" dirty="0">
                <a:solidFill>
                  <a:schemeClr val="bg1"/>
                </a:solidFill>
                <a:latin typeface="Montserrat" pitchFamily="2" charset="77"/>
              </a:rPr>
              <a:t>Samarbejdsflader (</a:t>
            </a:r>
            <a:r>
              <a:rPr lang="da-DK" sz="1500" dirty="0" err="1">
                <a:solidFill>
                  <a:schemeClr val="bg1"/>
                </a:solidFill>
                <a:latin typeface="Montserrat" pitchFamily="2" charset="77"/>
              </a:rPr>
              <a:t>touchpoints</a:t>
            </a:r>
            <a:r>
              <a:rPr lang="da-DK" sz="1500" dirty="0">
                <a:solidFill>
                  <a:schemeClr val="bg1"/>
                </a:solidFill>
                <a:latin typeface="Montserrat" pitchFamily="2" charset="77"/>
              </a:rPr>
              <a:t>)</a:t>
            </a:r>
          </a:p>
          <a:p>
            <a:pPr marL="285750" indent="-285750">
              <a:buFont typeface="Arial" panose="020B0604020202020204" pitchFamily="34" charset="0"/>
              <a:buChar char="•"/>
            </a:pPr>
            <a:r>
              <a:rPr lang="da-DK" sz="1500" dirty="0">
                <a:solidFill>
                  <a:schemeClr val="bg1"/>
                </a:solidFill>
                <a:latin typeface="Montserrat" pitchFamily="2" charset="77"/>
              </a:rPr>
              <a:t>Erfaringer og følelsesmæssige aftryk (emotionel kortlægning)</a:t>
            </a:r>
          </a:p>
          <a:p>
            <a:pPr marL="285750" indent="-285750">
              <a:buFont typeface="Arial" panose="020B0604020202020204" pitchFamily="34" charset="0"/>
              <a:buChar char="•"/>
            </a:pPr>
            <a:endParaRPr lang="da-DK" sz="1500" dirty="0">
              <a:solidFill>
                <a:schemeClr val="bg1"/>
              </a:solidFill>
              <a:latin typeface="Montserrat" pitchFamily="2" charset="77"/>
            </a:endParaRPr>
          </a:p>
          <a:p>
            <a:r>
              <a:rPr lang="da-DK" sz="1500" b="1" dirty="0">
                <a:solidFill>
                  <a:schemeClr val="bg1"/>
                </a:solidFill>
                <a:latin typeface="Montserrat" pitchFamily="2" charset="77"/>
              </a:rPr>
              <a:t>Analyse: </a:t>
            </a:r>
          </a:p>
          <a:p>
            <a:r>
              <a:rPr lang="da-DK" sz="1500" dirty="0">
                <a:solidFill>
                  <a:schemeClr val="bg1"/>
                </a:solidFill>
                <a:latin typeface="Montserrat" pitchFamily="2" charset="77"/>
              </a:rPr>
              <a:t>Identifikation af positive og negative samarbejdsflader</a:t>
            </a:r>
          </a:p>
          <a:p>
            <a:r>
              <a:rPr lang="da-DK" sz="1500" dirty="0">
                <a:solidFill>
                  <a:schemeClr val="bg1"/>
                </a:solidFill>
                <a:latin typeface="Montserrat" pitchFamily="2" charset="77"/>
              </a:rPr>
              <a:t>Centrale temaer</a:t>
            </a:r>
          </a:p>
          <a:p>
            <a:endParaRPr lang="da-DK" dirty="0">
              <a:solidFill>
                <a:schemeClr val="bg1"/>
              </a:solidFill>
            </a:endParaRPr>
          </a:p>
          <a:p>
            <a:endParaRPr lang="da-DK" dirty="0">
              <a:solidFill>
                <a:schemeClr val="bg1"/>
              </a:solidFill>
            </a:endParaRPr>
          </a:p>
        </p:txBody>
      </p:sp>
    </p:spTree>
    <p:extLst>
      <p:ext uri="{BB962C8B-B14F-4D97-AF65-F5344CB8AC3E}">
        <p14:creationId xmlns:p14="http://schemas.microsoft.com/office/powerpoint/2010/main" val="24211784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b="1" dirty="0"/>
              <a:t>Analyse af interview</a:t>
            </a:r>
          </a:p>
        </p:txBody>
      </p:sp>
      <p:pic>
        <p:nvPicPr>
          <p:cNvPr id="5" name="Pladsholder til indhold 3"/>
          <p:cNvPicPr>
            <a:picLocks noChangeAspect="1"/>
          </p:cNvPicPr>
          <p:nvPr/>
        </p:nvPicPr>
        <p:blipFill>
          <a:blip r:embed="rId3"/>
          <a:stretch>
            <a:fillRect/>
          </a:stretch>
        </p:blipFill>
        <p:spPr>
          <a:xfrm>
            <a:off x="8309609" y="669754"/>
            <a:ext cx="3520119" cy="3028940"/>
          </a:xfrm>
          <a:prstGeom prst="rect">
            <a:avLst/>
          </a:prstGeom>
        </p:spPr>
      </p:pic>
      <p:sp>
        <p:nvSpPr>
          <p:cNvPr id="8" name="Tekstfelt 7"/>
          <p:cNvSpPr txBox="1"/>
          <p:nvPr/>
        </p:nvSpPr>
        <p:spPr>
          <a:xfrm>
            <a:off x="8191500" y="3726324"/>
            <a:ext cx="4000500" cy="553998"/>
          </a:xfrm>
          <a:prstGeom prst="rect">
            <a:avLst/>
          </a:prstGeom>
          <a:noFill/>
        </p:spPr>
        <p:txBody>
          <a:bodyPr wrap="square" rtlCol="0">
            <a:spAutoFit/>
          </a:bodyPr>
          <a:lstStyle/>
          <a:p>
            <a:r>
              <a:rPr lang="da-DK" sz="1500" dirty="0">
                <a:latin typeface="Montserrat" panose="00000500000000000000" pitchFamily="2" charset="0"/>
              </a:rPr>
              <a:t>Følelsesmæssig kortlægning koblet med samarbejdsflader</a:t>
            </a:r>
          </a:p>
        </p:txBody>
      </p:sp>
      <p:sp>
        <p:nvSpPr>
          <p:cNvPr id="3" name="Tekstfelt 2"/>
          <p:cNvSpPr txBox="1"/>
          <p:nvPr/>
        </p:nvSpPr>
        <p:spPr>
          <a:xfrm>
            <a:off x="768403" y="1373350"/>
            <a:ext cx="5528437" cy="369332"/>
          </a:xfrm>
          <a:prstGeom prst="rect">
            <a:avLst/>
          </a:prstGeom>
          <a:noFill/>
        </p:spPr>
        <p:txBody>
          <a:bodyPr wrap="none" rtlCol="0">
            <a:spAutoFit/>
          </a:bodyPr>
          <a:lstStyle/>
          <a:p>
            <a:pPr algn="ctr"/>
            <a:r>
              <a:rPr lang="da-DK" dirty="0"/>
              <a:t>Kortlægning af sagsbehandlerskifte på handicapområdet </a:t>
            </a:r>
          </a:p>
        </p:txBody>
      </p:sp>
      <p:pic>
        <p:nvPicPr>
          <p:cNvPr id="12" name="Billede 11">
            <a:extLst>
              <a:ext uri="{FF2B5EF4-FFF2-40B4-BE49-F238E27FC236}">
                <a16:creationId xmlns:a16="http://schemas.microsoft.com/office/drawing/2014/main" id="{4CEEE36A-E7F4-1B41-BF73-9C79F7EAA7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4830" y="1742682"/>
            <a:ext cx="7543800" cy="4394200"/>
          </a:xfrm>
          <a:prstGeom prst="rect">
            <a:avLst/>
          </a:prstGeom>
        </p:spPr>
      </p:pic>
    </p:spTree>
    <p:extLst>
      <p:ext uri="{BB962C8B-B14F-4D97-AF65-F5344CB8AC3E}">
        <p14:creationId xmlns:p14="http://schemas.microsoft.com/office/powerpoint/2010/main" val="526172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9DF153-E4DA-498A-B626-7516364B7E54}"/>
              </a:ext>
            </a:extLst>
          </p:cNvPr>
          <p:cNvSpPr>
            <a:spLocks noGrp="1"/>
          </p:cNvSpPr>
          <p:nvPr>
            <p:ph type="title"/>
          </p:nvPr>
        </p:nvSpPr>
        <p:spPr/>
        <p:txBody>
          <a:bodyPr/>
          <a:lstStyle/>
          <a:p>
            <a:r>
              <a:rPr lang="da-DK" b="1" dirty="0"/>
              <a:t>Centrale temaer for kvalitetsudvikling</a:t>
            </a:r>
          </a:p>
        </p:txBody>
      </p:sp>
      <p:sp>
        <p:nvSpPr>
          <p:cNvPr id="3" name="Tekstfelt 2">
            <a:extLst>
              <a:ext uri="{FF2B5EF4-FFF2-40B4-BE49-F238E27FC236}">
                <a16:creationId xmlns:a16="http://schemas.microsoft.com/office/drawing/2014/main" id="{8DD188B1-E596-4124-8798-04E53473853C}"/>
              </a:ext>
            </a:extLst>
          </p:cNvPr>
          <p:cNvSpPr txBox="1"/>
          <p:nvPr/>
        </p:nvSpPr>
        <p:spPr>
          <a:xfrm>
            <a:off x="952500" y="2093976"/>
            <a:ext cx="10940752" cy="4031873"/>
          </a:xfrm>
          <a:prstGeom prst="rect">
            <a:avLst/>
          </a:prstGeom>
          <a:noFill/>
        </p:spPr>
        <p:txBody>
          <a:bodyPr wrap="square" rtlCol="0">
            <a:spAutoFit/>
          </a:bodyPr>
          <a:lstStyle/>
          <a:p>
            <a:pPr marL="514350" indent="-514350">
              <a:buFont typeface="+mj-lt"/>
              <a:buAutoNum type="arabicPeriod"/>
            </a:pPr>
            <a:r>
              <a:rPr lang="da-DK" sz="2800" b="1" dirty="0">
                <a:solidFill>
                  <a:srgbClr val="00723F"/>
                </a:solidFill>
              </a:rPr>
              <a:t>Overblik </a:t>
            </a:r>
            <a:r>
              <a:rPr lang="da-DK" sz="2800" dirty="0">
                <a:solidFill>
                  <a:srgbClr val="00723F"/>
                </a:solidFill>
              </a:rPr>
              <a:t>– </a:t>
            </a:r>
            <a:r>
              <a:rPr lang="da-DK" sz="2000" dirty="0"/>
              <a:t>gerne visuel fremstilling fra 16 år – 24 år, øget systematik med tjeklister</a:t>
            </a:r>
            <a:endParaRPr lang="da-DK" sz="2800" dirty="0"/>
          </a:p>
          <a:p>
            <a:pPr marL="514350" indent="-514350">
              <a:buFont typeface="+mj-lt"/>
              <a:buAutoNum type="arabicPeriod"/>
            </a:pPr>
            <a:endParaRPr lang="da-DK" sz="2800" dirty="0"/>
          </a:p>
          <a:p>
            <a:pPr marL="514350" indent="-514350">
              <a:buFont typeface="+mj-lt"/>
              <a:buAutoNum type="arabicPeriod"/>
            </a:pPr>
            <a:r>
              <a:rPr lang="da-DK" sz="2800" b="1" dirty="0">
                <a:solidFill>
                  <a:srgbClr val="00723F"/>
                </a:solidFill>
              </a:rPr>
              <a:t>Information</a:t>
            </a:r>
            <a:r>
              <a:rPr lang="da-DK" sz="2800" dirty="0">
                <a:solidFill>
                  <a:srgbClr val="00723F"/>
                </a:solidFill>
              </a:rPr>
              <a:t> – </a:t>
            </a:r>
            <a:r>
              <a:rPr lang="da-DK" sz="2000" dirty="0"/>
              <a:t>både generel omkring ændringer i lovgivning, bevillinger, </a:t>
            </a:r>
          </a:p>
          <a:p>
            <a:r>
              <a:rPr lang="da-DK" sz="2000" dirty="0"/>
              <a:t>                                           fuldmagter, mere </a:t>
            </a:r>
            <a:r>
              <a:rPr lang="da-DK" sz="2000" dirty="0" err="1"/>
              <a:t>meta</a:t>
            </a:r>
            <a:r>
              <a:rPr lang="da-DK" sz="2000" dirty="0"/>
              <a:t>-kommunikation (hvor spørger vi om det)</a:t>
            </a:r>
          </a:p>
          <a:p>
            <a:endParaRPr lang="da-DK" sz="2800" dirty="0"/>
          </a:p>
          <a:p>
            <a:pPr marL="514350" indent="-514350">
              <a:buAutoNum type="arabicPeriod" startAt="3"/>
            </a:pPr>
            <a:r>
              <a:rPr lang="da-DK" sz="2800" b="1" dirty="0">
                <a:solidFill>
                  <a:srgbClr val="00723F"/>
                </a:solidFill>
              </a:rPr>
              <a:t>Inddragelse</a:t>
            </a:r>
            <a:r>
              <a:rPr lang="da-DK" sz="2800" dirty="0">
                <a:solidFill>
                  <a:srgbClr val="00723F"/>
                </a:solidFill>
              </a:rPr>
              <a:t> –</a:t>
            </a:r>
            <a:r>
              <a:rPr lang="da-DK" sz="2000" dirty="0">
                <a:solidFill>
                  <a:srgbClr val="00723F"/>
                </a:solidFill>
              </a:rPr>
              <a:t> </a:t>
            </a:r>
            <a:r>
              <a:rPr lang="da-DK" sz="2000" dirty="0"/>
              <a:t>i møder, beslutninger om hjælp, støtte og fremtidsvalg, </a:t>
            </a:r>
          </a:p>
          <a:p>
            <a:r>
              <a:rPr lang="da-DK" sz="2000" dirty="0"/>
              <a:t>		           mere løbende forventningsafstemning og bedre kommunikation</a:t>
            </a:r>
            <a:endParaRPr lang="da-DK" sz="2800" dirty="0"/>
          </a:p>
          <a:p>
            <a:pPr marL="514350" indent="-514350">
              <a:buFont typeface="+mj-lt"/>
              <a:buAutoNum type="arabicPeriod"/>
            </a:pPr>
            <a:endParaRPr lang="da-DK" sz="2800" dirty="0"/>
          </a:p>
          <a:p>
            <a:pPr marL="514350" indent="-514350">
              <a:buAutoNum type="arabicPeriod" startAt="4"/>
            </a:pPr>
            <a:r>
              <a:rPr lang="da-DK" sz="2800" b="1" dirty="0">
                <a:solidFill>
                  <a:srgbClr val="00723F"/>
                </a:solidFill>
              </a:rPr>
              <a:t>De rette tilbud</a:t>
            </a:r>
            <a:r>
              <a:rPr lang="da-DK" sz="2800" dirty="0">
                <a:solidFill>
                  <a:srgbClr val="00723F"/>
                </a:solidFill>
              </a:rPr>
              <a:t> </a:t>
            </a:r>
            <a:r>
              <a:rPr lang="da-DK" sz="2800" dirty="0"/>
              <a:t>–</a:t>
            </a:r>
            <a:r>
              <a:rPr lang="da-DK" sz="2000" dirty="0"/>
              <a:t> uddannelse (studiebesøg og mentor), </a:t>
            </a:r>
            <a:r>
              <a:rPr lang="da-DK" sz="2000" dirty="0" err="1"/>
              <a:t>bostøtte</a:t>
            </a:r>
            <a:r>
              <a:rPr lang="da-DK" sz="2000" dirty="0"/>
              <a:t> eller mentor 			                  (vigtigt i overgangen), hjælpemidler, beskæftigelse, flytte hjemmefra</a:t>
            </a:r>
            <a:endParaRPr lang="da-DK" sz="2800" dirty="0"/>
          </a:p>
        </p:txBody>
      </p:sp>
    </p:spTree>
    <p:extLst>
      <p:ext uri="{BB962C8B-B14F-4D97-AF65-F5344CB8AC3E}">
        <p14:creationId xmlns:p14="http://schemas.microsoft.com/office/powerpoint/2010/main" val="3317267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29590" y="365125"/>
            <a:ext cx="10515600" cy="1325563"/>
          </a:xfrm>
        </p:spPr>
        <p:txBody>
          <a:bodyPr/>
          <a:lstStyle/>
          <a:p>
            <a:r>
              <a:rPr lang="da-DK" b="1" dirty="0"/>
              <a:t>De unge på </a:t>
            </a:r>
            <a:br>
              <a:rPr lang="da-DK" b="1" dirty="0"/>
            </a:br>
            <a:r>
              <a:rPr lang="da-DK" b="1" dirty="0"/>
              <a:t>workshops</a:t>
            </a:r>
          </a:p>
        </p:txBody>
      </p:sp>
      <p:sp>
        <p:nvSpPr>
          <p:cNvPr id="5" name="Pladsholder til indhold 2"/>
          <p:cNvSpPr txBox="1">
            <a:spLocks/>
          </p:cNvSpPr>
          <p:nvPr/>
        </p:nvSpPr>
        <p:spPr>
          <a:xfrm>
            <a:off x="722587" y="1690688"/>
            <a:ext cx="4017579"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ontserrat" panose="00000500000000000000" pitchFamily="2"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2"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ontserrat" panose="00000500000000000000" pitchFamily="2"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ontserrat" panose="00000500000000000000" pitchFamily="2"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da-DK" sz="1800" b="1" dirty="0"/>
              <a:t>Tre workshops</a:t>
            </a:r>
          </a:p>
          <a:p>
            <a:pPr marL="0" indent="0">
              <a:buFont typeface="Arial" panose="020B0604020202020204" pitchFamily="34" charset="0"/>
              <a:buNone/>
            </a:pPr>
            <a:r>
              <a:rPr lang="da-DK" sz="1800" dirty="0"/>
              <a:t>Tidslinje fra 16-24 år, </a:t>
            </a:r>
          </a:p>
          <a:p>
            <a:pPr marL="0" indent="0">
              <a:buFont typeface="Arial" panose="020B0604020202020204" pitchFamily="34" charset="0"/>
              <a:buNone/>
            </a:pPr>
            <a:r>
              <a:rPr lang="da-DK" sz="1800" dirty="0"/>
              <a:t>hvad er vigtigt, </a:t>
            </a:r>
          </a:p>
          <a:p>
            <a:pPr marL="0" indent="0">
              <a:buFont typeface="Arial" panose="020B0604020202020204" pitchFamily="34" charset="0"/>
              <a:buNone/>
            </a:pPr>
            <a:r>
              <a:rPr lang="da-DK" sz="1800" dirty="0"/>
              <a:t>hvornår og hvorfor?</a:t>
            </a:r>
          </a:p>
          <a:p>
            <a:pPr marL="0" indent="0">
              <a:buFont typeface="Arial" panose="020B0604020202020204" pitchFamily="34" charset="0"/>
              <a:buNone/>
            </a:pPr>
            <a:endParaRPr lang="da-DK" sz="1800" dirty="0"/>
          </a:p>
          <a:p>
            <a:pPr marL="0" indent="0">
              <a:buFont typeface="Arial" panose="020B0604020202020204" pitchFamily="34" charset="0"/>
              <a:buNone/>
            </a:pPr>
            <a:r>
              <a:rPr lang="da-DK" sz="1800" dirty="0"/>
              <a:t>Idéer til forbedringer </a:t>
            </a:r>
          </a:p>
          <a:p>
            <a:pPr marL="0" indent="0">
              <a:buFont typeface="Arial" panose="020B0604020202020204" pitchFamily="34" charset="0"/>
              <a:buNone/>
            </a:pPr>
            <a:r>
              <a:rPr lang="da-DK" sz="1800" dirty="0"/>
              <a:t>af samarbejdsflader i overgangen</a:t>
            </a:r>
          </a:p>
          <a:p>
            <a:pPr marL="0" indent="0">
              <a:buFont typeface="Arial" panose="020B0604020202020204" pitchFamily="34" charset="0"/>
              <a:buNone/>
            </a:pPr>
            <a:endParaRPr lang="da-DK" dirty="0"/>
          </a:p>
        </p:txBody>
      </p:sp>
      <p:sp>
        <p:nvSpPr>
          <p:cNvPr id="7" name="Pladsholder til indhold 2"/>
          <p:cNvSpPr txBox="1">
            <a:spLocks/>
          </p:cNvSpPr>
          <p:nvPr/>
        </p:nvSpPr>
        <p:spPr>
          <a:xfrm>
            <a:off x="6038193" y="1690688"/>
            <a:ext cx="4017579"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ontserrat" panose="00000500000000000000" pitchFamily="2"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2"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ontserrat" panose="00000500000000000000" pitchFamily="2"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ontserrat" panose="00000500000000000000" pitchFamily="2"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da-DK" dirty="0"/>
          </a:p>
        </p:txBody>
      </p:sp>
      <p:pic>
        <p:nvPicPr>
          <p:cNvPr id="4" name="Billede 3" descr="Et billede, der indeholder bord&#10;&#10;Automatisk genereret beskrivelse">
            <a:extLst>
              <a:ext uri="{FF2B5EF4-FFF2-40B4-BE49-F238E27FC236}">
                <a16:creationId xmlns:a16="http://schemas.microsoft.com/office/drawing/2014/main" id="{3C972C6E-EABD-D743-A55B-4713F6072A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78538" y="217169"/>
            <a:ext cx="6771369" cy="6023611"/>
          </a:xfrm>
          <a:prstGeom prst="rect">
            <a:avLst/>
          </a:prstGeom>
        </p:spPr>
      </p:pic>
    </p:spTree>
    <p:extLst>
      <p:ext uri="{BB962C8B-B14F-4D97-AF65-F5344CB8AC3E}">
        <p14:creationId xmlns:p14="http://schemas.microsoft.com/office/powerpoint/2010/main" val="21009905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dsholder til indhold 8">
            <a:extLst>
              <a:ext uri="{FF2B5EF4-FFF2-40B4-BE49-F238E27FC236}">
                <a16:creationId xmlns:a16="http://schemas.microsoft.com/office/drawing/2014/main" id="{AEC9C804-D756-B742-9FE3-874543A4B5C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79228" y="-885339"/>
            <a:ext cx="5636403" cy="7171839"/>
          </a:xfrm>
        </p:spPr>
      </p:pic>
      <p:sp>
        <p:nvSpPr>
          <p:cNvPr id="10" name="Rektangel 9">
            <a:extLst>
              <a:ext uri="{FF2B5EF4-FFF2-40B4-BE49-F238E27FC236}">
                <a16:creationId xmlns:a16="http://schemas.microsoft.com/office/drawing/2014/main" id="{B0E5016F-7A48-E949-BAD5-D0742D20927F}"/>
              </a:ext>
            </a:extLst>
          </p:cNvPr>
          <p:cNvSpPr/>
          <p:nvPr/>
        </p:nvSpPr>
        <p:spPr>
          <a:xfrm>
            <a:off x="288622" y="469328"/>
            <a:ext cx="5490606" cy="830997"/>
          </a:xfrm>
          <a:prstGeom prst="rect">
            <a:avLst/>
          </a:prstGeom>
        </p:spPr>
        <p:txBody>
          <a:bodyPr wrap="none">
            <a:spAutoFit/>
          </a:bodyPr>
          <a:lstStyle/>
          <a:p>
            <a:r>
              <a:rPr lang="da-DK" sz="3000" b="1" dirty="0">
                <a:latin typeface="Montserrat" pitchFamily="2" charset="77"/>
              </a:rPr>
              <a:t>Særligt tilrettelagt indsats</a:t>
            </a:r>
          </a:p>
          <a:p>
            <a:pPr marL="285750" indent="-285750">
              <a:buFont typeface="Arial" panose="020B0604020202020204" pitchFamily="34" charset="0"/>
              <a:buChar char="•"/>
            </a:pPr>
            <a:endParaRPr lang="da-DK" b="1" dirty="0"/>
          </a:p>
        </p:txBody>
      </p:sp>
      <p:sp>
        <p:nvSpPr>
          <p:cNvPr id="11" name="Rektangel 10">
            <a:extLst>
              <a:ext uri="{FF2B5EF4-FFF2-40B4-BE49-F238E27FC236}">
                <a16:creationId xmlns:a16="http://schemas.microsoft.com/office/drawing/2014/main" id="{1E9EDCF1-ADCE-744C-BBF8-5EC57A391C45}"/>
              </a:ext>
            </a:extLst>
          </p:cNvPr>
          <p:cNvSpPr/>
          <p:nvPr/>
        </p:nvSpPr>
        <p:spPr>
          <a:xfrm>
            <a:off x="288622" y="1437055"/>
            <a:ext cx="4987290" cy="5016758"/>
          </a:xfrm>
          <a:prstGeom prst="rect">
            <a:avLst/>
          </a:prstGeom>
        </p:spPr>
        <p:txBody>
          <a:bodyPr wrap="square">
            <a:spAutoFit/>
          </a:bodyPr>
          <a:lstStyle/>
          <a:p>
            <a:pPr marL="285750" indent="-285750">
              <a:buFont typeface="Arial" panose="020B0604020202020204" pitchFamily="34" charset="0"/>
              <a:buChar char="•"/>
            </a:pPr>
            <a:r>
              <a:rPr lang="da-DK" sz="1600" dirty="0">
                <a:latin typeface="Montserrat" pitchFamily="2" charset="77"/>
              </a:rPr>
              <a:t>Voksenrådgiver skal følge den unge fra 16 år</a:t>
            </a:r>
            <a:br>
              <a:rPr lang="da-DK" sz="1600" dirty="0">
                <a:latin typeface="Montserrat" pitchFamily="2" charset="77"/>
              </a:rPr>
            </a:br>
            <a:endParaRPr lang="da-DK" sz="1600" dirty="0">
              <a:latin typeface="Montserrat" pitchFamily="2" charset="77"/>
            </a:endParaRPr>
          </a:p>
          <a:p>
            <a:pPr marL="285750" indent="-285750">
              <a:buFont typeface="Arial" panose="020B0604020202020204" pitchFamily="34" charset="0"/>
              <a:buChar char="•"/>
            </a:pPr>
            <a:r>
              <a:rPr lang="da-DK" sz="1600" dirty="0">
                <a:latin typeface="Montserrat" pitchFamily="2" charset="77"/>
              </a:rPr>
              <a:t>Børnerådgiver skal følge den unge til 19 år</a:t>
            </a:r>
            <a:br>
              <a:rPr lang="da-DK" sz="1600" dirty="0">
                <a:latin typeface="Montserrat" pitchFamily="2" charset="77"/>
              </a:rPr>
            </a:br>
            <a:endParaRPr lang="da-DK" sz="1600" dirty="0">
              <a:latin typeface="Montserrat" pitchFamily="2" charset="77"/>
            </a:endParaRPr>
          </a:p>
          <a:p>
            <a:pPr marL="285750" indent="-285750">
              <a:buFont typeface="Arial" panose="020B0604020202020204" pitchFamily="34" charset="0"/>
              <a:buChar char="•"/>
            </a:pPr>
            <a:r>
              <a:rPr lang="da-DK" sz="1600" dirty="0">
                <a:latin typeface="Montserrat" pitchFamily="2" charset="77"/>
              </a:rPr>
              <a:t>Mere information og visuelle redskaber til at guide de unge og pårørende</a:t>
            </a:r>
          </a:p>
          <a:p>
            <a:endParaRPr lang="da-DK" sz="1600" dirty="0">
              <a:latin typeface="Montserrat" pitchFamily="2" charset="77"/>
            </a:endParaRPr>
          </a:p>
          <a:p>
            <a:pPr marL="285750" indent="-285750">
              <a:buFont typeface="Arial" panose="020B0604020202020204" pitchFamily="34" charset="0"/>
              <a:buChar char="•"/>
            </a:pPr>
            <a:r>
              <a:rPr lang="da-DK" sz="1600" dirty="0">
                <a:latin typeface="Montserrat" pitchFamily="2" charset="77"/>
              </a:rPr>
              <a:t>Faglige tilgange, der understøtter de unges egen inddragelse og beslutningstagen</a:t>
            </a:r>
            <a:br>
              <a:rPr lang="da-DK" sz="1600" dirty="0">
                <a:latin typeface="Montserrat" pitchFamily="2" charset="77"/>
              </a:rPr>
            </a:br>
            <a:endParaRPr lang="da-DK" sz="1600" dirty="0">
              <a:latin typeface="Montserrat" pitchFamily="2" charset="77"/>
            </a:endParaRPr>
          </a:p>
          <a:p>
            <a:pPr marL="285750" indent="-285750">
              <a:buFont typeface="Arial" panose="020B0604020202020204" pitchFamily="34" charset="0"/>
              <a:buChar char="•"/>
            </a:pPr>
            <a:r>
              <a:rPr lang="da-DK" sz="1600" dirty="0">
                <a:latin typeface="Montserrat" pitchFamily="2" charset="77"/>
              </a:rPr>
              <a:t>Mere systematik og planlægning i sagsbehandling og </a:t>
            </a:r>
            <a:r>
              <a:rPr lang="da-DK" sz="1600" dirty="0" err="1">
                <a:latin typeface="Montserrat" pitchFamily="2" charset="77"/>
              </a:rPr>
              <a:t>samtænkning</a:t>
            </a:r>
            <a:r>
              <a:rPr lang="da-DK" sz="1600" dirty="0">
                <a:latin typeface="Montserrat" pitchFamily="2" charset="77"/>
              </a:rPr>
              <a:t> med uddannelses- og beskæftigelsesområdets indsatser</a:t>
            </a:r>
            <a:br>
              <a:rPr lang="da-DK" sz="1600" dirty="0">
                <a:latin typeface="Montserrat" pitchFamily="2" charset="77"/>
              </a:rPr>
            </a:br>
            <a:endParaRPr lang="da-DK" sz="1600" dirty="0">
              <a:latin typeface="Montserrat" pitchFamily="2" charset="77"/>
            </a:endParaRPr>
          </a:p>
          <a:p>
            <a:pPr marL="285750" indent="-285750">
              <a:buFont typeface="Arial" panose="020B0604020202020204" pitchFamily="34" charset="0"/>
              <a:buChar char="•"/>
            </a:pPr>
            <a:r>
              <a:rPr lang="da-DK" sz="1600" dirty="0">
                <a:latin typeface="Montserrat" pitchFamily="2" charset="77"/>
              </a:rPr>
              <a:t>Respektfuldt og anerkendende kommunikation med de unges pårørende, samtidig med at den unges selvbestemmelse øges</a:t>
            </a:r>
          </a:p>
          <a:p>
            <a:endParaRPr lang="da-DK" sz="1600" dirty="0">
              <a:latin typeface="Montserrat" pitchFamily="2" charset="77"/>
            </a:endParaRPr>
          </a:p>
        </p:txBody>
      </p:sp>
    </p:spTree>
    <p:extLst>
      <p:ext uri="{BB962C8B-B14F-4D97-AF65-F5344CB8AC3E}">
        <p14:creationId xmlns:p14="http://schemas.microsoft.com/office/powerpoint/2010/main" val="11037703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66356" y="390316"/>
            <a:ext cx="5429644" cy="1325563"/>
          </a:xfrm>
        </p:spPr>
        <p:txBody>
          <a:bodyPr>
            <a:normAutofit fontScale="90000"/>
          </a:bodyPr>
          <a:lstStyle/>
          <a:p>
            <a:br>
              <a:rPr lang="da-DK" dirty="0"/>
            </a:br>
            <a:r>
              <a:rPr lang="da-DK" b="1" dirty="0"/>
              <a:t>”Fra ung til voksen med handicap”</a:t>
            </a:r>
            <a:br>
              <a:rPr lang="da-DK" dirty="0"/>
            </a:br>
            <a:endParaRPr lang="da-DK" dirty="0"/>
          </a:p>
        </p:txBody>
      </p:sp>
      <p:sp>
        <p:nvSpPr>
          <p:cNvPr id="3" name="Pladsholder til indhold 2"/>
          <p:cNvSpPr>
            <a:spLocks noGrp="1"/>
          </p:cNvSpPr>
          <p:nvPr>
            <p:ph idx="1"/>
          </p:nvPr>
        </p:nvSpPr>
        <p:spPr>
          <a:xfrm>
            <a:off x="666356" y="1994201"/>
            <a:ext cx="7626765" cy="3147921"/>
          </a:xfrm>
        </p:spPr>
        <p:txBody>
          <a:bodyPr>
            <a:normAutofit fontScale="70000" lnSpcReduction="20000"/>
          </a:bodyPr>
          <a:lstStyle/>
          <a:p>
            <a:pPr marL="0" indent="0">
              <a:buNone/>
            </a:pPr>
            <a:r>
              <a:rPr lang="da-DK" b="1" dirty="0">
                <a:solidFill>
                  <a:srgbClr val="00723F"/>
                </a:solidFill>
                <a:latin typeface="Montserrat" pitchFamily="2" charset="77"/>
              </a:rPr>
              <a:t>Metodecentrets publikationer:</a:t>
            </a:r>
          </a:p>
          <a:p>
            <a:r>
              <a:rPr lang="da-DK" dirty="0">
                <a:latin typeface="Montserrat" pitchFamily="2" charset="77"/>
              </a:rPr>
              <a:t>Litteraturgennemgang</a:t>
            </a:r>
          </a:p>
          <a:p>
            <a:r>
              <a:rPr lang="da-DK" dirty="0">
                <a:latin typeface="Montserrat" pitchFamily="2" charset="77"/>
              </a:rPr>
              <a:t>Inspirationskatalog</a:t>
            </a:r>
          </a:p>
          <a:p>
            <a:r>
              <a:rPr lang="da-DK" dirty="0">
                <a:latin typeface="Montserrat" pitchFamily="2" charset="77"/>
              </a:rPr>
              <a:t>Erfaringsopsamling</a:t>
            </a:r>
          </a:p>
          <a:p>
            <a:pPr marL="0" indent="0">
              <a:buNone/>
            </a:pPr>
            <a:r>
              <a:rPr lang="da-DK" dirty="0">
                <a:solidFill>
                  <a:srgbClr val="00723F"/>
                </a:solidFill>
                <a:latin typeface="Montserrat" pitchFamily="2" charset="77"/>
                <a:hlinkClick r:id="rId2">
                  <a:extLst>
                    <a:ext uri="{A12FA001-AC4F-418D-AE19-62706E023703}">
                      <ahyp:hlinkClr xmlns:ahyp="http://schemas.microsoft.com/office/drawing/2018/hyperlinkcolor" val="tx"/>
                    </a:ext>
                  </a:extLst>
                </a:hlinkClick>
              </a:rPr>
              <a:t>www.metodecentret.dk</a:t>
            </a:r>
            <a:endParaRPr lang="da-DK" dirty="0">
              <a:solidFill>
                <a:srgbClr val="00723F"/>
              </a:solidFill>
              <a:latin typeface="Montserrat" pitchFamily="2" charset="77"/>
            </a:endParaRPr>
          </a:p>
          <a:p>
            <a:pPr marL="0" indent="0">
              <a:buNone/>
            </a:pPr>
            <a:endParaRPr lang="da-DK" dirty="0">
              <a:latin typeface="Montserrat" pitchFamily="2" charset="77"/>
            </a:endParaRPr>
          </a:p>
          <a:p>
            <a:pPr marL="0" indent="0">
              <a:buNone/>
            </a:pPr>
            <a:r>
              <a:rPr lang="da-DK" dirty="0">
                <a:latin typeface="Montserrat" pitchFamily="2" charset="77"/>
              </a:rPr>
              <a:t>Kontakt: Helle Høgh - </a:t>
            </a:r>
            <a:r>
              <a:rPr lang="da-DK" dirty="0">
                <a:solidFill>
                  <a:srgbClr val="00723F"/>
                </a:solidFill>
                <a:latin typeface="Montserrat" pitchFamily="2" charset="77"/>
                <a:hlinkClick r:id="rId3">
                  <a:extLst>
                    <a:ext uri="{A12FA001-AC4F-418D-AE19-62706E023703}">
                      <ahyp:hlinkClr xmlns:ahyp="http://schemas.microsoft.com/office/drawing/2018/hyperlinkcolor" val="tx"/>
                    </a:ext>
                  </a:extLst>
                </a:hlinkClick>
              </a:rPr>
              <a:t>helle@metodecentret.dk</a:t>
            </a:r>
            <a:endParaRPr lang="da-DK" dirty="0">
              <a:solidFill>
                <a:srgbClr val="00723F"/>
              </a:solidFill>
              <a:latin typeface="Montserrat" pitchFamily="2" charset="77"/>
            </a:endParaRPr>
          </a:p>
          <a:p>
            <a:pPr marL="0" indent="0">
              <a:buNone/>
            </a:pPr>
            <a:endParaRPr lang="da-DK" dirty="0">
              <a:latin typeface="Montserrat" pitchFamily="2" charset="77"/>
              <a:ea typeface="Open Sans Light" panose="020B0306030504020204" pitchFamily="34" charset="0"/>
              <a:cs typeface="Open Sans Light" panose="020B0306030504020204" pitchFamily="34" charset="0"/>
            </a:endParaRPr>
          </a:p>
          <a:p>
            <a:pPr marL="0" indent="0">
              <a:buNone/>
            </a:pPr>
            <a:r>
              <a:rPr lang="da-DK" dirty="0">
                <a:latin typeface="Montserrat" pitchFamily="2" charset="77"/>
                <a:ea typeface="Open Sans Light" panose="020B0306030504020204" pitchFamily="34" charset="0"/>
                <a:cs typeface="Open Sans Light" panose="020B0306030504020204" pitchFamily="34" charset="0"/>
              </a:rPr>
              <a:t>Følg Metodecentret på LinkedIn og Facebook</a:t>
            </a:r>
          </a:p>
          <a:p>
            <a:pPr marL="0" indent="0">
              <a:buNone/>
            </a:pPr>
            <a:r>
              <a:rPr lang="da-DK" dirty="0">
                <a:latin typeface="Montserrat" pitchFamily="2" charset="77"/>
                <a:ea typeface="Open Sans Light" panose="020B0306030504020204" pitchFamily="34" charset="0"/>
                <a:cs typeface="Open Sans Light" panose="020B0306030504020204" pitchFamily="34" charset="0"/>
              </a:rPr>
              <a:t>Tilmeld vores </a:t>
            </a:r>
            <a:r>
              <a:rPr lang="da-DK" dirty="0">
                <a:solidFill>
                  <a:srgbClr val="00723F"/>
                </a:solidFill>
                <a:latin typeface="Montserrat" pitchFamily="2" charset="77"/>
                <a:ea typeface="Open Sans Light" panose="020B0306030504020204" pitchFamily="34" charset="0"/>
                <a:cs typeface="Open Sans Light" panose="020B0306030504020204" pitchFamily="34" charset="0"/>
              </a:rPr>
              <a:t>nyhedsbrev</a:t>
            </a:r>
          </a:p>
          <a:p>
            <a:endParaRPr lang="da-DK" dirty="0">
              <a:latin typeface="Open Sans Light" panose="020B0306030504020204" pitchFamily="34" charset="0"/>
              <a:ea typeface="Open Sans Light" panose="020B0306030504020204" pitchFamily="34" charset="0"/>
              <a:cs typeface="Open Sans Light" panose="020B0306030504020204" pitchFamily="34" charset="0"/>
            </a:endParaRPr>
          </a:p>
          <a:p>
            <a:pPr marL="0" indent="0">
              <a:buNone/>
            </a:pPr>
            <a:endParaRPr lang="da-DK" dirty="0"/>
          </a:p>
        </p:txBody>
      </p:sp>
      <p:pic>
        <p:nvPicPr>
          <p:cNvPr id="1026" name="E7124575-F6FD-454E-AD7E-F634B868716D" descr="E7124575-F6FD-454E-AD7E-F634B868716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6440415">
            <a:off x="7265193" y="617761"/>
            <a:ext cx="3883565" cy="510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9631591"/>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etodecentret_22_juni_2021_webinar_ny" id="{1D0E00DF-14CA-4ACB-B0B4-E00B328F2E7A}" vid="{48EBE028-C017-4B60-9FE5-2A09A7358069}"/>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{1491D61B-778E-DD4B-B2AD-52C18B128F03}tf16401378</Template>
  <TotalTime>91</TotalTime>
  <Words>1360</Words>
  <Application>Microsoft Office PowerPoint</Application>
  <PresentationFormat>Widescreen</PresentationFormat>
  <Paragraphs>137</Paragraphs>
  <Slides>11</Slides>
  <Notes>8</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11</vt:i4>
      </vt:variant>
    </vt:vector>
  </HeadingPairs>
  <TitlesOfParts>
    <vt:vector size="17" baseType="lpstr">
      <vt:lpstr>Arial</vt:lpstr>
      <vt:lpstr>Calibri</vt:lpstr>
      <vt:lpstr>Montserrat</vt:lpstr>
      <vt:lpstr>Open Sans</vt:lpstr>
      <vt:lpstr>Open Sans Light</vt:lpstr>
      <vt:lpstr>Office-tema</vt:lpstr>
      <vt:lpstr>Velkommen</vt:lpstr>
      <vt:lpstr>PowerPoint-præsentation</vt:lpstr>
      <vt:lpstr>PowerPoint-præsentation</vt:lpstr>
      <vt:lpstr>PowerPoint-præsentation</vt:lpstr>
      <vt:lpstr>PowerPoint-præsentation</vt:lpstr>
      <vt:lpstr>PowerPoint-præsentation</vt:lpstr>
      <vt:lpstr>Analyse af interview</vt:lpstr>
      <vt:lpstr>Centrale temaer for kvalitetsudvikling</vt:lpstr>
      <vt:lpstr>De unge på  workshops</vt:lpstr>
      <vt:lpstr>PowerPoint-præsentation</vt:lpstr>
      <vt:lpstr> ”Fra ung til voksen med handicap”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Velkommen</dc:title>
  <dc:creator>Frida Høgh</dc:creator>
  <cp:lastModifiedBy>Helle Høgh</cp:lastModifiedBy>
  <cp:revision>6</cp:revision>
  <cp:lastPrinted>2021-06-17T13:24:35Z</cp:lastPrinted>
  <dcterms:created xsi:type="dcterms:W3CDTF">2021-06-20T10:23:53Z</dcterms:created>
  <dcterms:modified xsi:type="dcterms:W3CDTF">2021-06-21T08:01:08Z</dcterms:modified>
</cp:coreProperties>
</file>